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2"/>
  </p:sldMasterIdLst>
  <p:notesMasterIdLst>
    <p:notesMasterId r:id="rId20"/>
  </p:notesMasterIdLst>
  <p:handoutMasterIdLst>
    <p:handoutMasterId r:id="rId21"/>
  </p:handoutMasterIdLst>
  <p:sldIdLst>
    <p:sldId id="276" r:id="rId3"/>
    <p:sldId id="366" r:id="rId4"/>
    <p:sldId id="461" r:id="rId5"/>
    <p:sldId id="472" r:id="rId6"/>
    <p:sldId id="460" r:id="rId7"/>
    <p:sldId id="367" r:id="rId8"/>
    <p:sldId id="470" r:id="rId9"/>
    <p:sldId id="462" r:id="rId10"/>
    <p:sldId id="463" r:id="rId11"/>
    <p:sldId id="467" r:id="rId12"/>
    <p:sldId id="397" r:id="rId13"/>
    <p:sldId id="471" r:id="rId14"/>
    <p:sldId id="459" r:id="rId15"/>
    <p:sldId id="458" r:id="rId16"/>
    <p:sldId id="445" r:id="rId17"/>
    <p:sldId id="466" r:id="rId18"/>
    <p:sldId id="318" r:id="rId19"/>
  </p:sldIdLst>
  <p:sldSz cx="9144000" cy="6858000" type="screen4x3"/>
  <p:notesSz cx="6797675" cy="9926638"/>
  <p:embeddedFontLst>
    <p:embeddedFont>
      <p:font typeface="Calibri" pitchFamily="34" charset="0"/>
      <p:regular r:id="rId22"/>
      <p:bold r:id="rId23"/>
      <p:italic r:id="rId24"/>
      <p:boldItalic r:id="rId25"/>
    </p:embeddedFont>
    <p:embeddedFont>
      <p:font typeface="Verdana" pitchFamily="34" charset="0"/>
      <p:regular r:id="rId26"/>
      <p:bold r:id="rId27"/>
      <p:italic r:id="rId28"/>
      <p:boldItalic r:id="rId29"/>
    </p:embeddedFont>
    <p:embeddedFont>
      <p:font typeface="Tahoma"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5737" autoAdjust="0"/>
  </p:normalViewPr>
  <p:slideViewPr>
    <p:cSldViewPr showGuides="1">
      <p:cViewPr>
        <p:scale>
          <a:sx n="70" d="100"/>
          <a:sy n="70" d="100"/>
        </p:scale>
        <p:origin x="-1626" y="-9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8" y="15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DCC6776-6AE7-42BB-95DE-480A81D5269D}" type="datetimeFigureOut">
              <a:rPr lang="en-GB" smtClean="0"/>
              <a:t>22/02/2017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64A2C2D-E940-4E40-A26B-51108A076818}" type="slidenum">
              <a:rPr lang="en-GB" smtClean="0"/>
              <a:t>‹#›</a:t>
            </a:fld>
            <a:endParaRPr lang="en-GB"/>
          </a:p>
        </p:txBody>
      </p:sp>
    </p:spTree>
    <p:extLst>
      <p:ext uri="{BB962C8B-B14F-4D97-AF65-F5344CB8AC3E}">
        <p14:creationId xmlns:p14="http://schemas.microsoft.com/office/powerpoint/2010/main" val="149186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EB8B73-D44B-4A4A-AA41-64965753917B}" type="datetimeFigureOut">
              <a:rPr lang="en-GB" smtClean="0"/>
              <a:t>22/02/2017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6AE667-BA06-4008-897C-AB6DEE65EC05}" type="slidenum">
              <a:rPr lang="en-GB" smtClean="0"/>
              <a:t>‹#›</a:t>
            </a:fld>
            <a:endParaRPr lang="en-GB"/>
          </a:p>
        </p:txBody>
      </p:sp>
    </p:spTree>
    <p:extLst>
      <p:ext uri="{BB962C8B-B14F-4D97-AF65-F5344CB8AC3E}">
        <p14:creationId xmlns:p14="http://schemas.microsoft.com/office/powerpoint/2010/main" val="169715561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6AE667-BA06-4008-897C-AB6DEE65EC05}" type="slidenum">
              <a:rPr lang="en-GB" smtClean="0"/>
              <a:t>1</a:t>
            </a:fld>
            <a:endParaRPr lang="en-GB"/>
          </a:p>
        </p:txBody>
      </p:sp>
    </p:spTree>
    <p:extLst>
      <p:ext uri="{BB962C8B-B14F-4D97-AF65-F5344CB8AC3E}">
        <p14:creationId xmlns:p14="http://schemas.microsoft.com/office/powerpoint/2010/main" val="147258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10</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AE667-BA06-4008-897C-AB6DEE65EC05}" type="slidenum">
              <a:rPr lang="en-GB" smtClean="0"/>
              <a:t>11</a:t>
            </a:fld>
            <a:endParaRPr lang="en-GB"/>
          </a:p>
        </p:txBody>
      </p:sp>
    </p:spTree>
    <p:extLst>
      <p:ext uri="{BB962C8B-B14F-4D97-AF65-F5344CB8AC3E}">
        <p14:creationId xmlns:p14="http://schemas.microsoft.com/office/powerpoint/2010/main" val="426278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12</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AE667-BA06-4008-897C-AB6DEE65EC05}" type="slidenum">
              <a:rPr lang="en-GB" smtClean="0"/>
              <a:t>13</a:t>
            </a:fld>
            <a:endParaRPr lang="en-GB"/>
          </a:p>
        </p:txBody>
      </p:sp>
    </p:spTree>
    <p:extLst>
      <p:ext uri="{BB962C8B-B14F-4D97-AF65-F5344CB8AC3E}">
        <p14:creationId xmlns:p14="http://schemas.microsoft.com/office/powerpoint/2010/main" val="408268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AE667-BA06-4008-897C-AB6DEE65EC05}" type="slidenum">
              <a:rPr lang="en-GB" smtClean="0"/>
              <a:t>14</a:t>
            </a:fld>
            <a:endParaRPr lang="en-GB"/>
          </a:p>
        </p:txBody>
      </p:sp>
    </p:spTree>
    <p:extLst>
      <p:ext uri="{BB962C8B-B14F-4D97-AF65-F5344CB8AC3E}">
        <p14:creationId xmlns:p14="http://schemas.microsoft.com/office/powerpoint/2010/main" val="94259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AE667-BA06-4008-897C-AB6DEE65EC05}" type="slidenum">
              <a:rPr lang="en-GB" smtClean="0"/>
              <a:t>15</a:t>
            </a:fld>
            <a:endParaRPr lang="en-GB"/>
          </a:p>
        </p:txBody>
      </p:sp>
    </p:spTree>
    <p:extLst>
      <p:ext uri="{BB962C8B-B14F-4D97-AF65-F5344CB8AC3E}">
        <p14:creationId xmlns:p14="http://schemas.microsoft.com/office/powerpoint/2010/main" val="122941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AE667-BA06-4008-897C-AB6DEE65EC05}" type="slidenum">
              <a:rPr lang="en-GB" smtClean="0"/>
              <a:t>16</a:t>
            </a:fld>
            <a:endParaRPr lang="en-GB"/>
          </a:p>
        </p:txBody>
      </p:sp>
    </p:spTree>
    <p:extLst>
      <p:ext uri="{BB962C8B-B14F-4D97-AF65-F5344CB8AC3E}">
        <p14:creationId xmlns:p14="http://schemas.microsoft.com/office/powerpoint/2010/main" val="149620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5FBDD6-4B5B-4592-8C7C-783D373C1B96}" type="slidenum">
              <a:rPr lang="en-US" altLang="en-US" smtClean="0">
                <a:solidFill>
                  <a:srgbClr val="000000"/>
                </a:solidFill>
              </a:rPr>
              <a:pPr eaLnBrk="1" hangingPunct="1">
                <a:spcBef>
                  <a:spcPct val="0"/>
                </a:spcBef>
              </a:pPr>
              <a:t>17</a:t>
            </a:fld>
            <a:endParaRPr lang="en-US" altLang="en-US" smtClean="0">
              <a:solidFill>
                <a:srgbClr val="000000"/>
              </a:solidFill>
            </a:endParaRPr>
          </a:p>
        </p:txBody>
      </p:sp>
      <p:sp>
        <p:nvSpPr>
          <p:cNvPr id="82947" name="Rectangle 2"/>
          <p:cNvSpPr>
            <a:spLocks noGrp="1" noRot="1" noChangeAspect="1" noChangeArrowheads="1" noTextEdit="1"/>
          </p:cNvSpPr>
          <p:nvPr>
            <p:ph type="sldImg"/>
          </p:nvPr>
        </p:nvSpPr>
        <p:spPr>
          <a:xfrm>
            <a:off x="915988" y="744538"/>
            <a:ext cx="4964112" cy="3722687"/>
          </a:xfrm>
          <a:ln/>
        </p:spPr>
      </p:sp>
      <p:sp>
        <p:nvSpPr>
          <p:cNvPr id="8294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6AE667-BA06-4008-897C-AB6DEE65EC05}" type="slidenum">
              <a:rPr lang="en-GB" smtClean="0"/>
              <a:t>2</a:t>
            </a:fld>
            <a:endParaRPr lang="en-GB"/>
          </a:p>
        </p:txBody>
      </p:sp>
    </p:spTree>
    <p:extLst>
      <p:ext uri="{BB962C8B-B14F-4D97-AF65-F5344CB8AC3E}">
        <p14:creationId xmlns:p14="http://schemas.microsoft.com/office/powerpoint/2010/main" val="125475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3</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4</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5</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6</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7</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8</a:t>
            </a:fld>
            <a:endParaRPr lang="en-GB"/>
          </a:p>
        </p:txBody>
      </p:sp>
    </p:spTree>
    <p:extLst>
      <p:ext uri="{BB962C8B-B14F-4D97-AF65-F5344CB8AC3E}">
        <p14:creationId xmlns:p14="http://schemas.microsoft.com/office/powerpoint/2010/main" val="192390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AE667-BA06-4008-897C-AB6DEE65EC05}" type="slidenum">
              <a:rPr lang="en-GB" smtClean="0"/>
              <a:t>9</a:t>
            </a:fld>
            <a:endParaRPr lang="en-GB"/>
          </a:p>
        </p:txBody>
      </p:sp>
    </p:spTree>
    <p:extLst>
      <p:ext uri="{BB962C8B-B14F-4D97-AF65-F5344CB8AC3E}">
        <p14:creationId xmlns:p14="http://schemas.microsoft.com/office/powerpoint/2010/main" val="192390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D80F7F-CEB5-4E43-B7DB-8B4713AA8A87}"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929D1-31E5-4B57-913D-21A11967F532}" type="slidenum">
              <a:rPr lang="en-GB" smtClean="0"/>
              <a:t>‹#›</a:t>
            </a:fld>
            <a:endParaRPr lang="en-GB"/>
          </a:p>
        </p:txBody>
      </p:sp>
      <p:sp>
        <p:nvSpPr>
          <p:cNvPr id="7" name="Line 8"/>
          <p:cNvSpPr>
            <a:spLocks noChangeShapeType="1"/>
          </p:cNvSpPr>
          <p:nvPr userDrawn="1"/>
        </p:nvSpPr>
        <p:spPr bwMode="auto">
          <a:xfrm>
            <a:off x="5148064" y="95251"/>
            <a:ext cx="0" cy="6827292"/>
          </a:xfrm>
          <a:prstGeom prst="line">
            <a:avLst/>
          </a:prstGeom>
          <a:noFill/>
          <a:ln w="9525">
            <a:solidFill>
              <a:srgbClr val="DD41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white"/>
              </a:solidFill>
              <a:effectLst/>
              <a:uLnTx/>
              <a:uFillTx/>
              <a:cs typeface="Arial" charset="0"/>
            </a:endParaRPr>
          </a:p>
        </p:txBody>
      </p:sp>
      <p:sp>
        <p:nvSpPr>
          <p:cNvPr id="8" name="Line 8"/>
          <p:cNvSpPr>
            <a:spLocks noChangeShapeType="1"/>
          </p:cNvSpPr>
          <p:nvPr userDrawn="1"/>
        </p:nvSpPr>
        <p:spPr bwMode="auto">
          <a:xfrm>
            <a:off x="0" y="692696"/>
            <a:ext cx="9144000" cy="0"/>
          </a:xfrm>
          <a:prstGeom prst="line">
            <a:avLst/>
          </a:prstGeom>
          <a:noFill/>
          <a:ln w="9525">
            <a:solidFill>
              <a:srgbClr val="DD41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white"/>
              </a:solidFill>
              <a:effectLst/>
              <a:uLnTx/>
              <a:uFillTx/>
              <a:cs typeface="Arial" charset="0"/>
            </a:endParaRPr>
          </a:p>
        </p:txBody>
      </p:sp>
    </p:spTree>
    <p:extLst>
      <p:ext uri="{BB962C8B-B14F-4D97-AF65-F5344CB8AC3E}">
        <p14:creationId xmlns:p14="http://schemas.microsoft.com/office/powerpoint/2010/main" val="193355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49FFE-B058-4187-9073-6FF9FEF402C8}"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234243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49FFE-B058-4187-9073-6FF9FEF402C8}"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6228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F12D2AAD-6C34-435C-A7BB-AE72EE68624F}" type="slidenum">
              <a:rPr lang="en-GB" altLang="en-US" smtClean="0"/>
              <a:pPr>
                <a:defRPr/>
              </a:pPr>
              <a:t>‹#›</a:t>
            </a:fld>
            <a:endParaRPr lang="en-GB" altLang="en-US"/>
          </a:p>
        </p:txBody>
      </p:sp>
    </p:spTree>
    <p:extLst>
      <p:ext uri="{BB962C8B-B14F-4D97-AF65-F5344CB8AC3E}">
        <p14:creationId xmlns:p14="http://schemas.microsoft.com/office/powerpoint/2010/main" val="57516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49FFE-B058-4187-9073-6FF9FEF402C8}"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488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449FFE-B058-4187-9073-6FF9FEF402C8}"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39498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449FFE-B058-4187-9073-6FF9FEF402C8}" type="datetimeFigureOut">
              <a:rPr lang="en-GB" smtClean="0"/>
              <a:t>22/02/2017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272811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449FFE-B058-4187-9073-6FF9FEF402C8}" type="datetimeFigureOut">
              <a:rPr lang="en-GB" smtClean="0"/>
              <a:t>22/02/2017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143880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49FFE-B058-4187-9073-6FF9FEF402C8}" type="datetimeFigureOut">
              <a:rPr lang="en-GB" smtClean="0"/>
              <a:t>22/02/2017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E929D1-31E5-4B57-913D-21A11967F532}" type="slidenum">
              <a:rPr lang="en-GB" smtClean="0"/>
              <a:t>‹#›</a:t>
            </a:fld>
            <a:endParaRPr lang="en-GB"/>
          </a:p>
        </p:txBody>
      </p:sp>
    </p:spTree>
    <p:extLst>
      <p:ext uri="{BB962C8B-B14F-4D97-AF65-F5344CB8AC3E}">
        <p14:creationId xmlns:p14="http://schemas.microsoft.com/office/powerpoint/2010/main" val="277380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49FFE-B058-4187-9073-6FF9FEF402C8}"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152120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49FFE-B058-4187-9073-6FF9FEF402C8}"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C5298-AE51-49EF-A10A-3284B7684351}" type="slidenum">
              <a:rPr lang="en-GB" smtClean="0"/>
              <a:t>‹#›</a:t>
            </a:fld>
            <a:endParaRPr lang="en-GB"/>
          </a:p>
        </p:txBody>
      </p:sp>
    </p:spTree>
    <p:extLst>
      <p:ext uri="{BB962C8B-B14F-4D97-AF65-F5344CB8AC3E}">
        <p14:creationId xmlns:p14="http://schemas.microsoft.com/office/powerpoint/2010/main" val="205921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49FFE-B058-4187-9073-6FF9FEF402C8}" type="datetimeFigureOut">
              <a:rPr lang="en-GB" smtClean="0"/>
              <a:t>22/02/2017</a:t>
            </a:fld>
            <a:endParaRPr lang="en-GB"/>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C5298-AE51-49EF-A10A-3284B7684351}" type="slidenum">
              <a:rPr lang="en-GB" smtClean="0"/>
              <a:t>‹#›</a:t>
            </a:fld>
            <a:endParaRPr lang="en-GB"/>
          </a:p>
        </p:txBody>
      </p:sp>
    </p:spTree>
    <p:extLst>
      <p:ext uri="{BB962C8B-B14F-4D97-AF65-F5344CB8AC3E}">
        <p14:creationId xmlns:p14="http://schemas.microsoft.com/office/powerpoint/2010/main" val="240926351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46112"/>
            <a:ext cx="9217024" cy="7003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81793" y="1575046"/>
            <a:ext cx="7776864" cy="2739211"/>
          </a:xfrm>
          <a:prstGeom prst="rect">
            <a:avLst/>
          </a:prstGeom>
          <a:noFill/>
        </p:spPr>
        <p:txBody>
          <a:bodyPr wrap="square" rtlCol="0">
            <a:spAutoFit/>
          </a:bodyPr>
          <a:lstStyle/>
          <a:p>
            <a:r>
              <a:rPr lang="en-GB" sz="4400" dirty="0" smtClean="0">
                <a:solidFill>
                  <a:schemeClr val="bg1"/>
                </a:solidFill>
                <a:latin typeface="Arial" panose="020B0604020202020204" pitchFamily="34" charset="0"/>
                <a:cs typeface="Arial" panose="020B0604020202020204" pitchFamily="34" charset="0"/>
              </a:rPr>
              <a:t>Birmingham Development Plan 2031</a:t>
            </a:r>
            <a:endParaRPr lang="en-GB" sz="2000" dirty="0" smtClean="0">
              <a:solidFill>
                <a:srgbClr val="FF0000"/>
              </a:solidFill>
              <a:latin typeface="Arial" panose="020B0604020202020204" pitchFamily="34" charset="0"/>
              <a:cs typeface="Arial" panose="020B0604020202020204" pitchFamily="34" charset="0"/>
            </a:endParaRPr>
          </a:p>
          <a:p>
            <a:endParaRPr lang="en-GB" sz="2000" dirty="0" smtClean="0">
              <a:solidFill>
                <a:srgbClr val="FF0000"/>
              </a:solidFill>
              <a:latin typeface="Arial" panose="020B0604020202020204" pitchFamily="34" charset="0"/>
              <a:cs typeface="Arial" panose="020B0604020202020204" pitchFamily="34" charset="0"/>
            </a:endParaRPr>
          </a:p>
          <a:p>
            <a:endParaRPr lang="en-GB" sz="2000" dirty="0">
              <a:solidFill>
                <a:srgbClr val="FF0000"/>
              </a:solidFill>
              <a:latin typeface="Arial" panose="020B0604020202020204" pitchFamily="34" charset="0"/>
              <a:cs typeface="Arial" panose="020B0604020202020204" pitchFamily="34" charset="0"/>
            </a:endParaRPr>
          </a:p>
          <a:p>
            <a:endParaRPr lang="en-GB" sz="2000" dirty="0" smtClean="0">
              <a:solidFill>
                <a:srgbClr val="FF0000"/>
              </a:solidFill>
              <a:latin typeface="Arial" panose="020B0604020202020204" pitchFamily="34" charset="0"/>
              <a:cs typeface="Arial" panose="020B0604020202020204" pitchFamily="34" charset="0"/>
            </a:endParaRPr>
          </a:p>
          <a:p>
            <a:r>
              <a:rPr lang="en-GB" sz="2400" dirty="0" smtClean="0">
                <a:solidFill>
                  <a:srgbClr val="FF0000"/>
                </a:solidFill>
                <a:latin typeface="Arial" panose="020B0604020202020204" pitchFamily="34" charset="0"/>
                <a:cs typeface="Arial" panose="020B0604020202020204" pitchFamily="34" charset="0"/>
              </a:rPr>
              <a:t>Meeting with DCLG – 23</a:t>
            </a:r>
            <a:r>
              <a:rPr lang="en-GB" sz="2400" baseline="30000" dirty="0" smtClean="0">
                <a:solidFill>
                  <a:srgbClr val="FF0000"/>
                </a:solidFill>
                <a:latin typeface="Arial" panose="020B0604020202020204" pitchFamily="34" charset="0"/>
                <a:cs typeface="Arial" panose="020B0604020202020204" pitchFamily="34" charset="0"/>
              </a:rPr>
              <a:t>rd</a:t>
            </a:r>
            <a:r>
              <a:rPr lang="en-GB" sz="2400" dirty="0" smtClean="0">
                <a:solidFill>
                  <a:srgbClr val="FF0000"/>
                </a:solidFill>
                <a:latin typeface="Arial" panose="020B0604020202020204" pitchFamily="34" charset="0"/>
                <a:cs typeface="Arial" panose="020B0604020202020204" pitchFamily="34" charset="0"/>
              </a:rPr>
              <a:t> June 2016</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3252" y="5670252"/>
            <a:ext cx="927100" cy="9271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5113" y="5672030"/>
            <a:ext cx="923544" cy="923544"/>
          </a:xfrm>
          <a:prstGeom prst="rect">
            <a:avLst/>
          </a:prstGeom>
        </p:spPr>
      </p:pic>
    </p:spTree>
    <p:extLst>
      <p:ext uri="{BB962C8B-B14F-4D97-AF65-F5344CB8AC3E}">
        <p14:creationId xmlns:p14="http://schemas.microsoft.com/office/powerpoint/2010/main" val="3003286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6" y="-27386"/>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Green Belt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Review</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 name="Rectangle 7"/>
          <p:cNvSpPr>
            <a:spLocks noChangeArrowheads="1"/>
          </p:cNvSpPr>
          <p:nvPr/>
        </p:nvSpPr>
        <p:spPr bwMode="auto">
          <a:xfrm>
            <a:off x="539552" y="1412776"/>
            <a:ext cx="8136830" cy="50405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GB" altLang="en-US" sz="2000" dirty="0" smtClean="0">
              <a:solidFill>
                <a:schemeClr val="bg1"/>
              </a:solidFill>
              <a:latin typeface="+mn-lt"/>
              <a:cs typeface="Arial" panose="020B0604020202020204" pitchFamily="34" charset="0"/>
            </a:endParaRPr>
          </a:p>
          <a:p>
            <a:pPr eaLnBrk="1" hangingPunct="1">
              <a:buFontTx/>
              <a:buChar char="-"/>
            </a:pPr>
            <a:endParaRPr lang="en-GB" altLang="en-US" sz="2000" dirty="0" smtClean="0">
              <a:solidFill>
                <a:schemeClr val="bg1"/>
              </a:solidFill>
              <a:latin typeface="Arial" panose="020B0604020202020204" pitchFamily="34" charset="0"/>
              <a:cs typeface="Arial" panose="020B0604020202020204" pitchFamily="34" charset="0"/>
            </a:endParaRPr>
          </a:p>
          <a:p>
            <a:pPr eaLnBrk="1" hangingPunct="1">
              <a:buFontTx/>
              <a:buChar char="-"/>
            </a:pPr>
            <a:endParaRPr lang="en-GB" altLang="en-US" sz="2000" dirty="0">
              <a:solidFill>
                <a:schemeClr val="bg1"/>
              </a:solidFill>
              <a:latin typeface="Arial" panose="020B0604020202020204" pitchFamily="34" charset="0"/>
              <a:cs typeface="Arial" panose="020B0604020202020204" pitchFamily="34" charset="0"/>
            </a:endParaRPr>
          </a:p>
        </p:txBody>
      </p:sp>
      <p:sp>
        <p:nvSpPr>
          <p:cNvPr id="7" name="Title 1"/>
          <p:cNvSpPr txBox="1">
            <a:spLocks/>
          </p:cNvSpPr>
          <p:nvPr/>
        </p:nvSpPr>
        <p:spPr>
          <a:xfrm>
            <a:off x="539552" y="1412776"/>
            <a:ext cx="8229600" cy="47844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
            </a:pPr>
            <a:r>
              <a:rPr lang="en-GB" altLang="en-US" sz="2000" dirty="0" smtClean="0">
                <a:solidFill>
                  <a:schemeClr val="bg1"/>
                </a:solidFill>
                <a:cs typeface="Arial" panose="020B0604020202020204" pitchFamily="34" charset="0"/>
              </a:rPr>
              <a:t>Preliminary analysis of all the City’s Green Belt was undertaken with a view to accommodating a Sustainable Urban Extension and a strategic employment site</a:t>
            </a:r>
          </a:p>
          <a:p>
            <a:pPr algn="l"/>
            <a:endParaRPr lang="en-GB" altLang="en-US" sz="2000" dirty="0" smtClean="0">
              <a:solidFill>
                <a:schemeClr val="bg1"/>
              </a:solidFill>
              <a:cs typeface="Arial" panose="020B0604020202020204" pitchFamily="34" charset="0"/>
            </a:endParaRPr>
          </a:p>
          <a:p>
            <a:pPr marL="342900" indent="-342900" algn="l">
              <a:buFont typeface="Wingdings" panose="05000000000000000000" pitchFamily="2" charset="2"/>
              <a:buChar char="§"/>
            </a:pPr>
            <a:r>
              <a:rPr lang="en-GB" altLang="en-US" sz="2000" dirty="0" smtClean="0">
                <a:solidFill>
                  <a:schemeClr val="bg1"/>
                </a:solidFill>
                <a:cs typeface="Arial" panose="020B0604020202020204" pitchFamily="34" charset="0"/>
              </a:rPr>
              <a:t>The only </a:t>
            </a:r>
            <a:r>
              <a:rPr lang="en-GB" altLang="en-US" sz="2000" dirty="0">
                <a:solidFill>
                  <a:schemeClr val="bg1"/>
                </a:solidFill>
                <a:cs typeface="Arial" panose="020B0604020202020204" pitchFamily="34" charset="0"/>
              </a:rPr>
              <a:t>realistic development potential </a:t>
            </a:r>
            <a:r>
              <a:rPr lang="en-GB" altLang="en-US" sz="2000" dirty="0" smtClean="0">
                <a:solidFill>
                  <a:schemeClr val="bg1"/>
                </a:solidFill>
                <a:cs typeface="Arial" panose="020B0604020202020204" pitchFamily="34" charset="0"/>
              </a:rPr>
              <a:t>was to </a:t>
            </a:r>
            <a:r>
              <a:rPr lang="en-GB" altLang="en-US" sz="2000" dirty="0">
                <a:solidFill>
                  <a:schemeClr val="bg1"/>
                </a:solidFill>
                <a:cs typeface="Arial" panose="020B0604020202020204" pitchFamily="34" charset="0"/>
              </a:rPr>
              <a:t>the North East of the </a:t>
            </a:r>
            <a:r>
              <a:rPr lang="en-GB" altLang="en-US" sz="2000" dirty="0" smtClean="0">
                <a:solidFill>
                  <a:schemeClr val="bg1"/>
                </a:solidFill>
                <a:cs typeface="Arial" panose="020B0604020202020204" pitchFamily="34" charset="0"/>
              </a:rPr>
              <a:t>City in Sutton Coldfield</a:t>
            </a:r>
            <a:r>
              <a:rPr lang="en-GB" altLang="en-US" sz="2000" dirty="0">
                <a:solidFill>
                  <a:schemeClr val="bg1"/>
                </a:solidFill>
                <a:cs typeface="Arial" panose="020B0604020202020204" pitchFamily="34" charset="0"/>
              </a:rPr>
              <a:t/>
            </a:r>
            <a:br>
              <a:rPr lang="en-GB" altLang="en-US" sz="2000" dirty="0">
                <a:solidFill>
                  <a:schemeClr val="bg1"/>
                </a:solidFill>
                <a:cs typeface="Arial" panose="020B0604020202020204" pitchFamily="34" charset="0"/>
              </a:rPr>
            </a:br>
            <a:endParaRPr lang="en-GB" altLang="en-US" sz="2000" dirty="0" smtClean="0">
              <a:solidFill>
                <a:schemeClr val="bg1"/>
              </a:solidFill>
              <a:cs typeface="Arial" panose="020B0604020202020204" pitchFamily="34" charset="0"/>
            </a:endParaRPr>
          </a:p>
          <a:p>
            <a:pPr marL="342900" indent="-342900" algn="l">
              <a:buFont typeface="Wingdings" panose="05000000000000000000" pitchFamily="2" charset="2"/>
              <a:buChar char="§"/>
            </a:pPr>
            <a:r>
              <a:rPr lang="en-GB" altLang="en-US" sz="2000" dirty="0" smtClean="0">
                <a:solidFill>
                  <a:schemeClr val="bg1"/>
                </a:solidFill>
                <a:cs typeface="Arial" panose="020B0604020202020204" pitchFamily="34" charset="0"/>
              </a:rPr>
              <a:t>A detailed Green Belt Assessment of the four Green Belt option areas in Sutton Coldfield was informed by technical studies including landscape, ecology , historic environment, and transport</a:t>
            </a:r>
          </a:p>
          <a:p>
            <a:pPr marL="342900" indent="-342900" algn="l">
              <a:buFont typeface="Wingdings" panose="05000000000000000000" pitchFamily="2" charset="2"/>
              <a:buChar char="§"/>
            </a:pPr>
            <a:endParaRPr lang="en-GB" altLang="en-US" sz="2000" dirty="0" smtClean="0">
              <a:solidFill>
                <a:schemeClr val="bg1"/>
              </a:solidFill>
              <a:cs typeface="Arial" panose="020B0604020202020204" pitchFamily="34" charset="0"/>
            </a:endParaRPr>
          </a:p>
          <a:p>
            <a:pPr marL="342900" indent="-342900" algn="l">
              <a:buFont typeface="Wingdings" panose="05000000000000000000" pitchFamily="2" charset="2"/>
              <a:buChar char="§"/>
            </a:pPr>
            <a:r>
              <a:rPr lang="en-GB" altLang="en-US" sz="2000" dirty="0" smtClean="0">
                <a:solidFill>
                  <a:schemeClr val="bg1"/>
                </a:solidFill>
                <a:cs typeface="Arial" panose="020B0604020202020204" pitchFamily="34" charset="0"/>
              </a:rPr>
              <a:t>Technical work showed that were limitations on the ability of the market to deliver more than 5,000 dwellings during the Plan period in one location. </a:t>
            </a:r>
          </a:p>
          <a:p>
            <a:pPr marL="342900" indent="-342900" algn="l">
              <a:buFont typeface="Wingdings" panose="05000000000000000000" pitchFamily="2" charset="2"/>
              <a:buChar char="§"/>
            </a:pPr>
            <a:endParaRPr lang="en-GB" altLang="en-US" sz="2000" dirty="0">
              <a:solidFill>
                <a:schemeClr val="bg1"/>
              </a:solidFill>
              <a:cs typeface="Arial" panose="020B0604020202020204" pitchFamily="34" charset="0"/>
            </a:endParaRPr>
          </a:p>
          <a:p>
            <a:pPr marL="342900" indent="-342900" algn="l">
              <a:buFont typeface="Wingdings" panose="05000000000000000000" pitchFamily="2" charset="2"/>
              <a:buChar char="§"/>
            </a:pPr>
            <a:r>
              <a:rPr lang="en-GB" altLang="en-US" sz="2000" dirty="0" smtClean="0">
                <a:solidFill>
                  <a:schemeClr val="bg1"/>
                </a:solidFill>
                <a:cs typeface="Arial" panose="020B0604020202020204" pitchFamily="34" charset="0"/>
              </a:rPr>
              <a:t>Langley and Peddimore were identified as the most sustainable and suitable options for housing and employment development</a:t>
            </a:r>
            <a:br>
              <a:rPr lang="en-GB" altLang="en-US" sz="2000" dirty="0" smtClean="0">
                <a:solidFill>
                  <a:schemeClr val="bg1"/>
                </a:solidFill>
                <a:cs typeface="Arial" panose="020B0604020202020204" pitchFamily="34" charset="0"/>
              </a:rPr>
            </a:br>
            <a:r>
              <a:rPr lang="en-GB" altLang="en-US" sz="2000" dirty="0" smtClean="0">
                <a:solidFill>
                  <a:schemeClr val="bg1"/>
                </a:solidFill>
                <a:cs typeface="Arial" panose="020B0604020202020204" pitchFamily="34" charset="0"/>
              </a:rPr>
              <a:t/>
            </a:r>
            <a:br>
              <a:rPr lang="en-GB" altLang="en-US" sz="2000" dirty="0" smtClean="0">
                <a:solidFill>
                  <a:schemeClr val="bg1"/>
                </a:solidFill>
                <a:cs typeface="Arial" panose="020B0604020202020204" pitchFamily="34" charset="0"/>
              </a:rPr>
            </a:br>
            <a:r>
              <a:rPr lang="en-GB" altLang="en-US" sz="2000" dirty="0" smtClean="0">
                <a:solidFill>
                  <a:schemeClr val="bg1"/>
                </a:solidFill>
                <a:cs typeface="Arial" panose="020B0604020202020204" pitchFamily="34" charset="0"/>
              </a:rPr>
              <a:t/>
            </a:r>
            <a:br>
              <a:rPr lang="en-GB" altLang="en-US" sz="2000" dirty="0" smtClean="0">
                <a:solidFill>
                  <a:schemeClr val="bg1"/>
                </a:solidFill>
                <a:cs typeface="Arial" panose="020B0604020202020204" pitchFamily="34" charset="0"/>
              </a:rPr>
            </a:br>
            <a:endParaRPr lang="en-GB" sz="2000" dirty="0"/>
          </a:p>
        </p:txBody>
      </p:sp>
    </p:spTree>
    <p:extLst>
      <p:ext uri="{BB962C8B-B14F-4D97-AF65-F5344CB8AC3E}">
        <p14:creationId xmlns:p14="http://schemas.microsoft.com/office/powerpoint/2010/main" val="334468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5"/>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 Birmingham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Development Plan – Pre Submission Plan </a:t>
            </a:r>
            <a:endParaRPr lang="en-US" sz="28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Rectangle 6"/>
          <p:cNvSpPr>
            <a:spLocks noChangeArrowheads="1"/>
          </p:cNvSpPr>
          <p:nvPr/>
        </p:nvSpPr>
        <p:spPr bwMode="auto">
          <a:xfrm>
            <a:off x="4554519" y="1723828"/>
            <a:ext cx="4283968" cy="186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534988" eaLnBrk="0" hangingPunct="0">
              <a:spcBef>
                <a:spcPct val="20000"/>
              </a:spcBef>
              <a:buChar char="•"/>
              <a:defRPr sz="3200">
                <a:solidFill>
                  <a:schemeClr val="tx1"/>
                </a:solidFill>
                <a:latin typeface="Times" pitchFamily="18" charset="0"/>
              </a:defRPr>
            </a:lvl1pPr>
            <a:lvl2pPr marL="742950" indent="-285750" defTabSz="534988" eaLnBrk="0" hangingPunct="0">
              <a:spcBef>
                <a:spcPct val="20000"/>
              </a:spcBef>
              <a:buChar char="–"/>
              <a:defRPr sz="2800">
                <a:solidFill>
                  <a:schemeClr val="tx1"/>
                </a:solidFill>
                <a:latin typeface="Times" pitchFamily="18" charset="0"/>
              </a:defRPr>
            </a:lvl2pPr>
            <a:lvl3pPr marL="1143000" indent="-228600" defTabSz="534988" eaLnBrk="0" hangingPunct="0">
              <a:spcBef>
                <a:spcPct val="20000"/>
              </a:spcBef>
              <a:buChar char="•"/>
              <a:defRPr sz="2400">
                <a:solidFill>
                  <a:schemeClr val="tx1"/>
                </a:solidFill>
                <a:latin typeface="Times" pitchFamily="18" charset="0"/>
              </a:defRPr>
            </a:lvl3pPr>
            <a:lvl4pPr marL="1600200" indent="-228600" defTabSz="534988" eaLnBrk="0" hangingPunct="0">
              <a:spcBef>
                <a:spcPct val="20000"/>
              </a:spcBef>
              <a:buChar char="–"/>
              <a:defRPr sz="2000">
                <a:solidFill>
                  <a:schemeClr val="tx1"/>
                </a:solidFill>
                <a:latin typeface="Times" pitchFamily="18" charset="0"/>
              </a:defRPr>
            </a:lvl4pPr>
            <a:lvl5pPr marL="2057400" indent="-228600" defTabSz="534988" eaLnBrk="0" hangingPunct="0">
              <a:spcBef>
                <a:spcPct val="20000"/>
              </a:spcBef>
              <a:buChar char="»"/>
              <a:defRPr sz="2000">
                <a:solidFill>
                  <a:schemeClr val="tx1"/>
                </a:solidFill>
                <a:latin typeface="Times" pitchFamily="18" charset="0"/>
              </a:defRPr>
            </a:lvl5pPr>
            <a:lvl6pPr marL="2514600" indent="-228600" defTabSz="534988" eaLnBrk="0" fontAlgn="base" hangingPunct="0">
              <a:spcBef>
                <a:spcPct val="20000"/>
              </a:spcBef>
              <a:spcAft>
                <a:spcPct val="0"/>
              </a:spcAft>
              <a:buChar char="»"/>
              <a:defRPr sz="2000">
                <a:solidFill>
                  <a:schemeClr val="tx1"/>
                </a:solidFill>
                <a:latin typeface="Times" pitchFamily="18" charset="0"/>
              </a:defRPr>
            </a:lvl6pPr>
            <a:lvl7pPr marL="2971800" indent="-228600" defTabSz="534988" eaLnBrk="0" fontAlgn="base" hangingPunct="0">
              <a:spcBef>
                <a:spcPct val="20000"/>
              </a:spcBef>
              <a:spcAft>
                <a:spcPct val="0"/>
              </a:spcAft>
              <a:buChar char="»"/>
              <a:defRPr sz="2000">
                <a:solidFill>
                  <a:schemeClr val="tx1"/>
                </a:solidFill>
                <a:latin typeface="Times" pitchFamily="18" charset="0"/>
              </a:defRPr>
            </a:lvl7pPr>
            <a:lvl8pPr marL="3429000" indent="-228600" defTabSz="534988" eaLnBrk="0" fontAlgn="base" hangingPunct="0">
              <a:spcBef>
                <a:spcPct val="20000"/>
              </a:spcBef>
              <a:spcAft>
                <a:spcPct val="0"/>
              </a:spcAft>
              <a:buChar char="»"/>
              <a:defRPr sz="2000">
                <a:solidFill>
                  <a:schemeClr val="tx1"/>
                </a:solidFill>
                <a:latin typeface="Times" pitchFamily="18" charset="0"/>
              </a:defRPr>
            </a:lvl8pPr>
            <a:lvl9pPr marL="3886200" indent="-228600" defTabSz="534988" eaLnBrk="0" fontAlgn="base" hangingPunct="0">
              <a:spcBef>
                <a:spcPct val="20000"/>
              </a:spcBef>
              <a:spcAft>
                <a:spcPct val="0"/>
              </a:spcAft>
              <a:buChar char="»"/>
              <a:defRPr sz="2000">
                <a:solidFill>
                  <a:schemeClr val="tx1"/>
                </a:solidFill>
                <a:latin typeface="Times" pitchFamily="18" charset="0"/>
              </a:defRPr>
            </a:lvl9pPr>
          </a:lstStyle>
          <a:p>
            <a:pPr eaLnBrk="1" hangingPunct="1">
              <a:buFontTx/>
              <a:buNone/>
            </a:pPr>
            <a:endParaRPr lang="en-GB" altLang="en-US" sz="1800" dirty="0">
              <a:solidFill>
                <a:srgbClr val="FFFFFF"/>
              </a:solidFill>
              <a:latin typeface="Tahoma" pitchFamily="34" charset="0"/>
              <a:cs typeface="Tahoma" pitchFamily="34" charset="0"/>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484784"/>
            <a:ext cx="3456384" cy="488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3779912" y="1516796"/>
            <a:ext cx="5094445" cy="493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eaLnBrk="1" hangingPunct="1"/>
            <a:r>
              <a:rPr lang="en-GB" altLang="en-US" sz="2000" dirty="0" smtClean="0">
                <a:solidFill>
                  <a:srgbClr val="FFFFFF"/>
                </a:solidFill>
                <a:ea typeface="Verdana" panose="020B0604030504040204" pitchFamily="34" charset="0"/>
                <a:cs typeface="Arial" panose="020B0604020202020204" pitchFamily="34" charset="0"/>
              </a:rPr>
              <a:t>Capacity of 51,100 dwellings comprising:</a:t>
            </a:r>
          </a:p>
          <a:p>
            <a:pPr marL="742950" lvl="1" eaLnBrk="1" hangingPunct="1"/>
            <a:endParaRPr lang="en-GB" altLang="en-US" sz="2000" dirty="0" smtClean="0">
              <a:solidFill>
                <a:srgbClr val="FFFFFF"/>
              </a:solidFill>
              <a:ea typeface="Verdana" panose="020B0604030504040204" pitchFamily="34" charset="0"/>
              <a:cs typeface="Arial" panose="020B0604020202020204" pitchFamily="34" charset="0"/>
            </a:endParaRPr>
          </a:p>
          <a:p>
            <a:pPr marL="1085850" lvl="1" indent="-342900" eaLnBrk="1" hangingPunct="1">
              <a:buFontTx/>
              <a:buChar char="-"/>
            </a:pPr>
            <a:r>
              <a:rPr lang="en-GB" altLang="en-US" sz="2000" dirty="0" smtClean="0">
                <a:solidFill>
                  <a:srgbClr val="FFFFFF"/>
                </a:solidFill>
                <a:ea typeface="Verdana" panose="020B0604030504040204" pitchFamily="34" charset="0"/>
                <a:cs typeface="Arial" panose="020B0604020202020204" pitchFamily="34" charset="0"/>
              </a:rPr>
              <a:t>46,000 in the urban area</a:t>
            </a:r>
          </a:p>
          <a:p>
            <a:pPr marL="1085850" lvl="1" indent="-342900" eaLnBrk="1" hangingPunct="1">
              <a:buFontTx/>
              <a:buChar char="-"/>
            </a:pPr>
            <a:r>
              <a:rPr lang="en-GB" altLang="en-US" sz="2000" dirty="0" smtClean="0">
                <a:solidFill>
                  <a:srgbClr val="FFFFFF"/>
                </a:solidFill>
                <a:ea typeface="Verdana" panose="020B0604030504040204" pitchFamily="34" charset="0"/>
                <a:cs typeface="Arial" panose="020B0604020202020204" pitchFamily="34" charset="0"/>
              </a:rPr>
              <a:t>6,000 in Langley SUE (5,000 within the Plan period)</a:t>
            </a:r>
          </a:p>
          <a:p>
            <a:pPr marL="1085850" lvl="1" indent="-342900" eaLnBrk="1" hangingPunct="1">
              <a:buFontTx/>
              <a:buChar char="-"/>
            </a:pPr>
            <a:r>
              <a:rPr lang="en-GB" altLang="en-US" sz="2000" dirty="0" smtClean="0">
                <a:solidFill>
                  <a:srgbClr val="FFFFFF"/>
                </a:solidFill>
                <a:ea typeface="Verdana" panose="020B0604030504040204" pitchFamily="34" charset="0"/>
                <a:cs typeface="Arial" panose="020B0604020202020204" pitchFamily="34" charset="0"/>
              </a:rPr>
              <a:t>350 dwellings in the Green Belt at Yardley Sewage Works in East Birmingham </a:t>
            </a:r>
          </a:p>
          <a:p>
            <a:pPr marL="742950" lvl="1" eaLnBrk="1" hangingPunct="1"/>
            <a:endParaRPr lang="en-GB" altLang="en-US" sz="2000" dirty="0" smtClean="0">
              <a:solidFill>
                <a:srgbClr val="FFFFFF"/>
              </a:solidFill>
              <a:ea typeface="Verdana" panose="020B0604030504040204" pitchFamily="34" charset="0"/>
              <a:cs typeface="Arial" panose="020B0604020202020204" pitchFamily="34" charset="0"/>
            </a:endParaRPr>
          </a:p>
          <a:p>
            <a:pPr marL="742950" lvl="1" eaLnBrk="1" hangingPunct="1"/>
            <a:r>
              <a:rPr lang="en-GB" altLang="en-US" sz="2000" dirty="0" smtClean="0">
                <a:solidFill>
                  <a:srgbClr val="FFFFFF"/>
                </a:solidFill>
                <a:ea typeface="Verdana" panose="020B0604030504040204" pitchFamily="34" charset="0"/>
                <a:cs typeface="Arial" panose="020B0604020202020204" pitchFamily="34" charset="0"/>
              </a:rPr>
              <a:t>80 hectare employment site at Peddimore</a:t>
            </a:r>
          </a:p>
          <a:p>
            <a:pPr marL="742950" lvl="1" eaLnBrk="1" hangingPunct="1"/>
            <a:endParaRPr lang="en-GB" altLang="en-US" sz="2000" dirty="0">
              <a:solidFill>
                <a:srgbClr val="FFFFFF"/>
              </a:solidFill>
              <a:ea typeface="Verdana" panose="020B0604030504040204" pitchFamily="34" charset="0"/>
              <a:cs typeface="Arial" panose="020B0604020202020204" pitchFamily="34" charset="0"/>
            </a:endParaRPr>
          </a:p>
          <a:p>
            <a:pPr lvl="1"/>
            <a:r>
              <a:rPr lang="en-GB" altLang="en-US" sz="2000" dirty="0">
                <a:solidFill>
                  <a:srgbClr val="FFFFFF"/>
                </a:solidFill>
                <a:cs typeface="Arial"/>
              </a:rPr>
              <a:t> </a:t>
            </a:r>
            <a:r>
              <a:rPr lang="en-GB" altLang="en-US" sz="2000" dirty="0" smtClean="0">
                <a:solidFill>
                  <a:srgbClr val="FFFFFF"/>
                </a:solidFill>
                <a:cs typeface="Arial"/>
              </a:rPr>
              <a:t>    No further Green Belt release </a:t>
            </a:r>
            <a:endParaRPr lang="en-GB" altLang="en-US" sz="2000" dirty="0">
              <a:solidFill>
                <a:srgbClr val="FFFFFF"/>
              </a:solidFill>
              <a:cs typeface="Arial"/>
            </a:endParaRPr>
          </a:p>
          <a:p>
            <a:pPr marL="285750" indent="-285750" eaLnBrk="1" hangingPunct="1">
              <a:buFont typeface="Arial"/>
              <a:buChar char="•"/>
            </a:pPr>
            <a:endParaRPr lang="en-GB" altLang="en-US" sz="2000" dirty="0">
              <a:solidFill>
                <a:srgbClr val="FFFFFF"/>
              </a:solidFill>
              <a:cs typeface="Arial"/>
            </a:endParaRPr>
          </a:p>
        </p:txBody>
      </p:sp>
    </p:spTree>
    <p:extLst>
      <p:ext uri="{BB962C8B-B14F-4D97-AF65-F5344CB8AC3E}">
        <p14:creationId xmlns:p14="http://schemas.microsoft.com/office/powerpoint/2010/main" val="227290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6" y="-6286"/>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Langley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Sustainable Urban Extension</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 name="Rectangle 7"/>
          <p:cNvSpPr>
            <a:spLocks noChangeArrowheads="1"/>
          </p:cNvSpPr>
          <p:nvPr/>
        </p:nvSpPr>
        <p:spPr bwMode="auto">
          <a:xfrm>
            <a:off x="516937" y="1556792"/>
            <a:ext cx="8136830" cy="50405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GB" altLang="en-US" sz="2000" dirty="0">
              <a:solidFill>
                <a:schemeClr val="bg1"/>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683568" y="1628800"/>
            <a:ext cx="7632848" cy="45890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lnSpc>
                <a:spcPct val="80000"/>
              </a:lnSpc>
              <a:buFont typeface="Wingdings" pitchFamily="2" charset="2"/>
              <a:buChar char="§"/>
            </a:pPr>
            <a:endParaRPr lang="en-GB" altLang="en-US" sz="2000" dirty="0">
              <a:solidFill>
                <a:schemeClr val="bg1"/>
              </a:solidFill>
              <a:latin typeface="+mj-lt"/>
            </a:endParaRPr>
          </a:p>
          <a:p>
            <a:pPr eaLnBrk="1" hangingPunct="1">
              <a:lnSpc>
                <a:spcPct val="80000"/>
              </a:lnSpc>
              <a:buFont typeface="Wingdings" pitchFamily="2" charset="2"/>
              <a:buChar char="§"/>
            </a:pPr>
            <a:endParaRPr lang="en-GB" altLang="en-US" sz="2000" dirty="0">
              <a:solidFill>
                <a:schemeClr val="bg1"/>
              </a:solidFill>
              <a:latin typeface="+mj-lt"/>
            </a:endParaRPr>
          </a:p>
        </p:txBody>
      </p:sp>
      <p:sp>
        <p:nvSpPr>
          <p:cNvPr id="7" name="Rectangle 2"/>
          <p:cNvSpPr>
            <a:spLocks noChangeArrowheads="1"/>
          </p:cNvSpPr>
          <p:nvPr/>
        </p:nvSpPr>
        <p:spPr bwMode="auto">
          <a:xfrm>
            <a:off x="683568" y="1556792"/>
            <a:ext cx="777686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GB" altLang="en-US" sz="1800" dirty="0" smtClean="0">
                <a:solidFill>
                  <a:schemeClr val="bg1"/>
                </a:solidFill>
              </a:rPr>
              <a:t>BDP Policy GA5 requires around 6,000 homes </a:t>
            </a:r>
            <a:r>
              <a:rPr lang="en-GB" altLang="en-US" sz="1800" dirty="0">
                <a:solidFill>
                  <a:schemeClr val="bg1"/>
                </a:solidFill>
              </a:rPr>
              <a:t>supported by exemplar infrastructure and </a:t>
            </a:r>
            <a:r>
              <a:rPr lang="en-GB" altLang="en-US" sz="1800" dirty="0" smtClean="0">
                <a:solidFill>
                  <a:schemeClr val="bg1"/>
                </a:solidFill>
              </a:rPr>
              <a:t>facilities. High </a:t>
            </a:r>
            <a:r>
              <a:rPr lang="en-GB" altLang="en-US" sz="1800" dirty="0">
                <a:solidFill>
                  <a:schemeClr val="bg1"/>
                </a:solidFill>
              </a:rPr>
              <a:t>standards of design and </a:t>
            </a:r>
            <a:r>
              <a:rPr lang="en-GB" altLang="en-US" sz="1800" dirty="0" smtClean="0">
                <a:solidFill>
                  <a:schemeClr val="bg1"/>
                </a:solidFill>
              </a:rPr>
              <a:t>sustainability to be achieved.</a:t>
            </a:r>
          </a:p>
          <a:p>
            <a:pPr marL="0" indent="0" eaLnBrk="1" hangingPunct="1">
              <a:spcBef>
                <a:spcPct val="0"/>
              </a:spcBef>
              <a:buNone/>
            </a:pPr>
            <a:r>
              <a:rPr lang="en-GB" altLang="en-US" sz="1800" dirty="0" smtClean="0">
                <a:solidFill>
                  <a:schemeClr val="bg1"/>
                </a:solidFill>
              </a:rPr>
              <a:t> </a:t>
            </a:r>
            <a:endParaRPr lang="en-GB" altLang="en-US" sz="1800" dirty="0">
              <a:solidFill>
                <a:schemeClr val="bg1"/>
              </a:solidFill>
            </a:endParaRPr>
          </a:p>
          <a:p>
            <a:pPr eaLnBrk="1" hangingPunct="1">
              <a:spcBef>
                <a:spcPct val="0"/>
              </a:spcBef>
            </a:pPr>
            <a:r>
              <a:rPr lang="en-GB" altLang="en-US" sz="1800" dirty="0">
                <a:solidFill>
                  <a:schemeClr val="bg1"/>
                </a:solidFill>
              </a:rPr>
              <a:t>David Lock </a:t>
            </a:r>
            <a:r>
              <a:rPr lang="en-GB" altLang="en-US" sz="1800" dirty="0" smtClean="0">
                <a:solidFill>
                  <a:schemeClr val="bg1"/>
                </a:solidFill>
              </a:rPr>
              <a:t>Associates has </a:t>
            </a:r>
            <a:r>
              <a:rPr lang="en-GB" altLang="en-US" sz="1800" dirty="0">
                <a:solidFill>
                  <a:schemeClr val="bg1"/>
                </a:solidFill>
              </a:rPr>
              <a:t>prepared a master </a:t>
            </a:r>
            <a:r>
              <a:rPr lang="en-GB" altLang="en-US" sz="1800" dirty="0" smtClean="0">
                <a:solidFill>
                  <a:schemeClr val="bg1"/>
                </a:solidFill>
              </a:rPr>
              <a:t>plan for Langley and Bilfinger </a:t>
            </a:r>
            <a:r>
              <a:rPr lang="en-GB" altLang="en-US" sz="1800" dirty="0">
                <a:solidFill>
                  <a:schemeClr val="bg1"/>
                </a:solidFill>
              </a:rPr>
              <a:t>GVA </a:t>
            </a:r>
            <a:r>
              <a:rPr lang="en-GB" altLang="en-US" sz="1800" dirty="0" smtClean="0">
                <a:solidFill>
                  <a:schemeClr val="bg1"/>
                </a:solidFill>
              </a:rPr>
              <a:t>is preparing framework for </a:t>
            </a:r>
            <a:r>
              <a:rPr lang="en-GB" altLang="en-US" sz="1800" dirty="0">
                <a:solidFill>
                  <a:schemeClr val="bg1"/>
                </a:solidFill>
              </a:rPr>
              <a:t>Peddimore. </a:t>
            </a:r>
            <a:r>
              <a:rPr lang="en-GB" altLang="en-US" sz="1800" dirty="0" smtClean="0">
                <a:solidFill>
                  <a:schemeClr val="bg1"/>
                </a:solidFill>
              </a:rPr>
              <a:t>SPDs are currently being prepared for both sites.</a:t>
            </a:r>
          </a:p>
          <a:p>
            <a:pPr eaLnBrk="1" hangingPunct="1">
              <a:spcBef>
                <a:spcPct val="0"/>
              </a:spcBef>
            </a:pPr>
            <a:endParaRPr lang="en-GB" altLang="en-US" sz="1800" dirty="0">
              <a:solidFill>
                <a:schemeClr val="bg1"/>
              </a:solidFill>
            </a:endParaRPr>
          </a:p>
          <a:p>
            <a:pPr eaLnBrk="1" hangingPunct="1">
              <a:spcBef>
                <a:spcPct val="0"/>
              </a:spcBef>
            </a:pPr>
            <a:r>
              <a:rPr lang="en-GB" altLang="en-US" sz="1800" dirty="0" smtClean="0">
                <a:solidFill>
                  <a:schemeClr val="bg1"/>
                </a:solidFill>
              </a:rPr>
              <a:t>Outline planning application and master plan for Langley expected early 2017.</a:t>
            </a:r>
            <a:endParaRPr lang="en-GB" altLang="en-US" sz="1800" dirty="0">
              <a:solidFill>
                <a:schemeClr val="bg1"/>
              </a:solidFill>
            </a:endParaRPr>
          </a:p>
          <a:p>
            <a:pPr eaLnBrk="1" hangingPunct="1">
              <a:spcBef>
                <a:spcPct val="0"/>
              </a:spcBef>
            </a:pPr>
            <a:endParaRPr lang="en-GB" altLang="en-US" sz="1800" dirty="0" smtClean="0">
              <a:solidFill>
                <a:schemeClr val="bg1"/>
              </a:solidFill>
            </a:endParaRPr>
          </a:p>
          <a:p>
            <a:pPr eaLnBrk="1" hangingPunct="1">
              <a:spcBef>
                <a:spcPct val="0"/>
              </a:spcBef>
            </a:pPr>
            <a:r>
              <a:rPr lang="en-GB" altLang="en-US" sz="1800" dirty="0" smtClean="0">
                <a:solidFill>
                  <a:schemeClr val="bg1"/>
                </a:solidFill>
              </a:rPr>
              <a:t>Housing trajectory anticipates 5,000 homes at Langley from 2018/19</a:t>
            </a:r>
            <a:endParaRPr lang="en-GB" altLang="en-US" sz="1800" dirty="0">
              <a:solidFill>
                <a:schemeClr val="bg1"/>
              </a:solidFill>
            </a:endParaRPr>
          </a:p>
          <a:p>
            <a:pPr eaLnBrk="1" hangingPunct="1">
              <a:spcBef>
                <a:spcPct val="0"/>
              </a:spcBef>
            </a:pPr>
            <a:endParaRPr lang="en-GB" altLang="en-US" sz="1800" dirty="0">
              <a:solidFill>
                <a:schemeClr val="bg1"/>
              </a:solidFill>
            </a:endParaRPr>
          </a:p>
        </p:txBody>
      </p:sp>
    </p:spTree>
    <p:extLst>
      <p:ext uri="{BB962C8B-B14F-4D97-AF65-F5344CB8AC3E}">
        <p14:creationId xmlns:p14="http://schemas.microsoft.com/office/powerpoint/2010/main" val="2371993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63" y="-313830"/>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Birmingham’s</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 Unmet Housing Need</a:t>
            </a:r>
            <a:endParaRPr lang="en-US" sz="28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cxnSp>
        <p:nvCxnSpPr>
          <p:cNvPr id="6" name="Straight Connector 5"/>
          <p:cNvCxnSpPr/>
          <p:nvPr/>
        </p:nvCxnSpPr>
        <p:spPr>
          <a:xfrm>
            <a:off x="-103801" y="764704"/>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419872" y="1340768"/>
            <a:ext cx="5463735" cy="5601533"/>
          </a:xfrm>
          <a:prstGeom prst="rect">
            <a:avLst/>
          </a:prstGeom>
        </p:spPr>
        <p:txBody>
          <a:bodyPr wrap="square">
            <a:spAutoFit/>
          </a:bodyPr>
          <a:lstStyle/>
          <a:p>
            <a:pPr marL="342900" indent="-342900">
              <a:buFont typeface="Wingdings" panose="05000000000000000000" pitchFamily="2" charset="2"/>
              <a:buChar char="§"/>
              <a:defRPr/>
            </a:pPr>
            <a:r>
              <a:rPr lang="en-GB" sz="2000" dirty="0" smtClean="0">
                <a:solidFill>
                  <a:srgbClr val="FFFFFF"/>
                </a:solidFill>
                <a:latin typeface="+mj-lt"/>
                <a:ea typeface="Tahoma" panose="020B0604030504040204" pitchFamily="34" charset="0"/>
                <a:cs typeface="Arial" panose="020B0604020202020204" pitchFamily="34" charset="0"/>
              </a:rPr>
              <a:t>With an OAN of 89,000 dwellings and a BDP target 51,100, this leaves a shortfall of 37,900 dwellings to be met by neighbouring authorities through the Duty to Co-operate</a:t>
            </a:r>
          </a:p>
          <a:p>
            <a:pPr marL="285750" indent="-285750">
              <a:buFont typeface="Arial" panose="020B0604020202020204" pitchFamily="34" charset="0"/>
              <a:buChar char="•"/>
              <a:defRPr/>
            </a:pPr>
            <a:endParaRPr lang="en-GB" sz="2000" dirty="0">
              <a:solidFill>
                <a:srgbClr val="FFFFFF"/>
              </a:solidFill>
              <a:latin typeface="+mj-lt"/>
              <a:ea typeface="Tahoma" panose="020B0604030504040204" pitchFamily="34" charset="0"/>
              <a:cs typeface="Arial" panose="020B0604020202020204" pitchFamily="34" charset="0"/>
            </a:endParaRPr>
          </a:p>
          <a:p>
            <a:pPr marL="285750" indent="-285750">
              <a:buFont typeface="Arial" panose="020B0604020202020204" pitchFamily="34" charset="0"/>
              <a:buChar char="•"/>
              <a:defRPr/>
            </a:pPr>
            <a:r>
              <a:rPr lang="en-GB" sz="2000" dirty="0" smtClean="0">
                <a:solidFill>
                  <a:srgbClr val="FFFFFF"/>
                </a:solidFill>
                <a:latin typeface="+mj-lt"/>
                <a:ea typeface="Tahoma" panose="020B0604030504040204" pitchFamily="34" charset="0"/>
                <a:cs typeface="Arial" panose="020B0604020202020204" pitchFamily="34" charset="0"/>
              </a:rPr>
              <a:t>Neighbouring authorities committed  to early review of Local Plans to meet the shortfall once established.</a:t>
            </a:r>
          </a:p>
          <a:p>
            <a:pPr marL="285750" indent="-285750">
              <a:buFont typeface="Arial" panose="020B0604020202020204" pitchFamily="34" charset="0"/>
              <a:buChar char="•"/>
              <a:defRPr/>
            </a:pPr>
            <a:endParaRPr lang="en-GB" sz="2000" dirty="0" smtClean="0">
              <a:solidFill>
                <a:srgbClr val="FFFFFF"/>
              </a:solidFill>
              <a:latin typeface="+mj-lt"/>
              <a:ea typeface="Tahoma" panose="020B0604030504040204" pitchFamily="34" charset="0"/>
              <a:cs typeface="Arial" panose="020B0604020202020204" pitchFamily="34" charset="0"/>
            </a:endParaRPr>
          </a:p>
          <a:p>
            <a:pPr marL="285750" indent="-285750">
              <a:buFont typeface="Arial" panose="020B0604020202020204" pitchFamily="34" charset="0"/>
              <a:buChar char="•"/>
              <a:defRPr/>
            </a:pPr>
            <a:r>
              <a:rPr lang="en-GB" sz="2000" dirty="0" smtClean="0">
                <a:solidFill>
                  <a:srgbClr val="FFFFFF"/>
                </a:solidFill>
                <a:latin typeface="+mj-lt"/>
                <a:ea typeface="Tahoma" panose="020B0604030504040204" pitchFamily="34" charset="0"/>
                <a:cs typeface="Arial" panose="020B0604020202020204" pitchFamily="34" charset="0"/>
              </a:rPr>
              <a:t>3 Stage technical study undertaken by Peter Brett Associates </a:t>
            </a:r>
          </a:p>
          <a:p>
            <a:pPr marL="285750" indent="-285750">
              <a:buFont typeface="Arial" panose="020B0604020202020204" pitchFamily="34" charset="0"/>
              <a:buChar char="•"/>
              <a:defRPr/>
            </a:pPr>
            <a:endParaRPr lang="en-GB" sz="2000" dirty="0" smtClean="0">
              <a:solidFill>
                <a:srgbClr val="FFFFFF"/>
              </a:solidFill>
              <a:latin typeface="+mj-lt"/>
              <a:ea typeface="Tahoma" panose="020B0604030504040204" pitchFamily="34" charset="0"/>
              <a:cs typeface="Arial" panose="020B0604020202020204" pitchFamily="34" charset="0"/>
            </a:endParaRPr>
          </a:p>
          <a:p>
            <a:pPr marL="285750" indent="-285750">
              <a:buFont typeface="Arial" panose="020B0604020202020204" pitchFamily="34" charset="0"/>
              <a:buChar char="•"/>
              <a:defRPr/>
            </a:pPr>
            <a:r>
              <a:rPr lang="en-GB" sz="2000" dirty="0" smtClean="0">
                <a:solidFill>
                  <a:srgbClr val="FFFFFF"/>
                </a:solidFill>
                <a:latin typeface="+mj-lt"/>
                <a:ea typeface="Tahoma" panose="020B0604030504040204" pitchFamily="34" charset="0"/>
                <a:cs typeface="Arial" panose="020B0604020202020204" pitchFamily="34" charset="0"/>
              </a:rPr>
              <a:t>Stage 1 and 2 reviewed existing housing supply</a:t>
            </a:r>
            <a:r>
              <a:rPr lang="en-GB" sz="2000" dirty="0">
                <a:solidFill>
                  <a:srgbClr val="FFFFFF"/>
                </a:solidFill>
                <a:latin typeface="+mj-lt"/>
                <a:ea typeface="Tahoma" panose="020B0604030504040204" pitchFamily="34" charset="0"/>
                <a:cs typeface="Arial" panose="020B0604020202020204" pitchFamily="34" charset="0"/>
              </a:rPr>
              <a:t> </a:t>
            </a:r>
            <a:r>
              <a:rPr lang="en-GB" sz="2000" dirty="0" smtClean="0">
                <a:solidFill>
                  <a:srgbClr val="FFFFFF"/>
                </a:solidFill>
                <a:latin typeface="+mj-lt"/>
                <a:ea typeface="Tahoma" panose="020B0604030504040204" pitchFamily="34" charset="0"/>
                <a:cs typeface="Arial" panose="020B0604020202020204" pitchFamily="34" charset="0"/>
              </a:rPr>
              <a:t>and provided a </a:t>
            </a:r>
            <a:r>
              <a:rPr lang="en-GB" sz="2000" dirty="0">
                <a:solidFill>
                  <a:srgbClr val="FFFFFF"/>
                </a:solidFill>
                <a:latin typeface="+mj-lt"/>
                <a:ea typeface="Tahoma" panose="020B0604030504040204" pitchFamily="34" charset="0"/>
                <a:cs typeface="Arial" panose="020B0604020202020204" pitchFamily="34" charset="0"/>
              </a:rPr>
              <a:t>c</a:t>
            </a:r>
            <a:r>
              <a:rPr lang="en-GB" sz="2000" dirty="0" smtClean="0">
                <a:solidFill>
                  <a:srgbClr val="FFFFFF"/>
                </a:solidFill>
                <a:latin typeface="+mj-lt"/>
                <a:ea typeface="Tahoma" panose="020B0604030504040204" pitchFamily="34" charset="0"/>
                <a:cs typeface="Arial" panose="020B0604020202020204" pitchFamily="34" charset="0"/>
              </a:rPr>
              <a:t>ommon </a:t>
            </a:r>
            <a:r>
              <a:rPr lang="en-GB" sz="2000" dirty="0">
                <a:solidFill>
                  <a:srgbClr val="FFFFFF"/>
                </a:solidFill>
                <a:latin typeface="+mj-lt"/>
                <a:ea typeface="Tahoma" panose="020B0604030504040204" pitchFamily="34" charset="0"/>
                <a:cs typeface="Arial" panose="020B0604020202020204" pitchFamily="34" charset="0"/>
              </a:rPr>
              <a:t>m</a:t>
            </a:r>
            <a:r>
              <a:rPr lang="en-GB" sz="2000" dirty="0" smtClean="0">
                <a:solidFill>
                  <a:srgbClr val="FFFFFF"/>
                </a:solidFill>
                <a:latin typeface="+mj-lt"/>
                <a:ea typeface="Tahoma" panose="020B0604030504040204" pitchFamily="34" charset="0"/>
                <a:cs typeface="Arial" panose="020B0604020202020204" pitchFamily="34" charset="0"/>
              </a:rPr>
              <a:t>ethodology for assessing </a:t>
            </a:r>
            <a:r>
              <a:rPr lang="en-GB" sz="2000" dirty="0">
                <a:solidFill>
                  <a:srgbClr val="FFFFFF"/>
                </a:solidFill>
                <a:latin typeface="+mj-lt"/>
                <a:ea typeface="Tahoma" panose="020B0604030504040204" pitchFamily="34" charset="0"/>
                <a:cs typeface="Arial" panose="020B0604020202020204" pitchFamily="34" charset="0"/>
              </a:rPr>
              <a:t>h</a:t>
            </a:r>
            <a:r>
              <a:rPr lang="en-GB" sz="2000" dirty="0" smtClean="0">
                <a:solidFill>
                  <a:srgbClr val="FFFFFF"/>
                </a:solidFill>
                <a:latin typeface="+mj-lt"/>
                <a:ea typeface="Tahoma" panose="020B0604030504040204" pitchFamily="34" charset="0"/>
                <a:cs typeface="Arial" panose="020B0604020202020204" pitchFamily="34" charset="0"/>
              </a:rPr>
              <a:t>ousing need across the HMA</a:t>
            </a:r>
          </a:p>
          <a:p>
            <a:pPr marL="285750" indent="-285750">
              <a:buFont typeface="Arial" panose="020B0604020202020204" pitchFamily="34" charset="0"/>
              <a:buChar char="•"/>
              <a:defRPr/>
            </a:pPr>
            <a:endParaRPr lang="en-GB" sz="2000" dirty="0" smtClean="0">
              <a:solidFill>
                <a:srgbClr val="FFFFFF"/>
              </a:solidFill>
              <a:latin typeface="+mj-lt"/>
              <a:ea typeface="Tahoma" panose="020B0604030504040204" pitchFamily="34" charset="0"/>
              <a:cs typeface="Arial" panose="020B0604020202020204" pitchFamily="34" charset="0"/>
            </a:endParaRPr>
          </a:p>
          <a:p>
            <a:pPr marL="342900" indent="-342900">
              <a:buFont typeface="Arial" panose="020B0604020202020204" pitchFamily="34" charset="0"/>
              <a:buChar char="•"/>
              <a:defRPr/>
            </a:pPr>
            <a:endParaRPr lang="en-GB" sz="2000" dirty="0">
              <a:solidFill>
                <a:srgbClr val="FFFFFF"/>
              </a:solidFill>
              <a:latin typeface="+mj-lt"/>
              <a:ea typeface="Tahoma" panose="020B0604030504040204" pitchFamily="34" charset="0"/>
              <a:cs typeface="Tahoma" panose="020B0604030504040204" pitchFamily="34" charset="0"/>
            </a:endParaRPr>
          </a:p>
          <a:p>
            <a:pPr>
              <a:defRPr/>
            </a:pPr>
            <a:endParaRPr lang="en-GB" sz="1800" dirty="0">
              <a:solidFill>
                <a:srgbClr val="FFFFFF"/>
              </a:solidFill>
              <a:latin typeface="+mj-lt"/>
              <a:ea typeface="Tahoma" panose="020B0604030504040204" pitchFamily="34" charset="0"/>
              <a:cs typeface="Tahoma" panose="020B0604030504040204" pitchFamily="34" charset="0"/>
            </a:endParaRPr>
          </a:p>
        </p:txBody>
      </p:sp>
      <p:sp>
        <p:nvSpPr>
          <p:cNvPr id="2" name="TextBox 1"/>
          <p:cNvSpPr txBox="1"/>
          <p:nvPr/>
        </p:nvSpPr>
        <p:spPr>
          <a:xfrm>
            <a:off x="611560" y="4509120"/>
            <a:ext cx="2808312" cy="2062103"/>
          </a:xfrm>
          <a:prstGeom prst="rect">
            <a:avLst/>
          </a:prstGeom>
          <a:noFill/>
        </p:spPr>
        <p:txBody>
          <a:bodyPr wrap="square" rtlCol="0">
            <a:spAutoFit/>
          </a:bodyPr>
          <a:lstStyle/>
          <a:p>
            <a:r>
              <a:rPr lang="en-GB" sz="1600" dirty="0" smtClean="0">
                <a:solidFill>
                  <a:schemeClr val="bg1"/>
                </a:solidFill>
              </a:rPr>
              <a:t>Authorities in the HMA: Birmingham, Black Country, Bromsgrove, Cannock Chase, Lichfield, North Warwickshire, Redditch, Stratford on Avon (part), Solihull, South Staffs Tamworth. HMA includes authorities not in the GBSLEP.</a:t>
            </a:r>
            <a:endParaRPr lang="en-GB" sz="1600" dirty="0">
              <a:solidFill>
                <a:schemeClr val="bg1"/>
              </a:solidFill>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981959"/>
            <a:ext cx="2541912" cy="338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546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2"/>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Birmingham’s</a:t>
            </a:r>
            <a:r>
              <a:rPr lang="en-US" sz="2800" dirty="0">
                <a:solidFill>
                  <a:srgbClr val="FF0000"/>
                </a:solidFill>
                <a:latin typeface="Arial" panose="020B0604020202020204" pitchFamily="34" charset="0"/>
                <a:ea typeface="Verdana" panose="020B0604030504040204" pitchFamily="34" charset="0"/>
                <a:cs typeface="Arial" panose="020B0604020202020204" pitchFamily="34" charset="0"/>
              </a:rPr>
              <a:t> Unmet Housing Need</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755576" y="1613119"/>
            <a:ext cx="7704856" cy="3785652"/>
          </a:xfrm>
          <a:prstGeom prst="rect">
            <a:avLst/>
          </a:prstGeom>
        </p:spPr>
        <p:txBody>
          <a:bodyPr wrap="square">
            <a:spAutoFit/>
          </a:bodyPr>
          <a:lstStyle/>
          <a:p>
            <a:pPr marL="285750" indent="-285750">
              <a:buFont typeface="Arial" panose="020B0604020202020204" pitchFamily="34" charset="0"/>
              <a:buChar char="•"/>
              <a:defRPr/>
            </a:pPr>
            <a:r>
              <a:rPr lang="en-GB" sz="2000" dirty="0">
                <a:solidFill>
                  <a:srgbClr val="FFFFFF"/>
                </a:solidFill>
                <a:ea typeface="Tahoma" panose="020B0604030504040204" pitchFamily="34" charset="0"/>
                <a:cs typeface="Arial" panose="020B0604020202020204" pitchFamily="34" charset="0"/>
              </a:rPr>
              <a:t>Stage 3 </a:t>
            </a:r>
            <a:r>
              <a:rPr lang="en-GB" sz="2000" dirty="0" smtClean="0">
                <a:solidFill>
                  <a:srgbClr val="FFFFFF"/>
                </a:solidFill>
                <a:ea typeface="Tahoma" panose="020B0604030504040204" pitchFamily="34" charset="0"/>
                <a:cs typeface="Arial" panose="020B0604020202020204" pitchFamily="34" charset="0"/>
              </a:rPr>
              <a:t>of PBA study considered </a:t>
            </a:r>
            <a:r>
              <a:rPr lang="en-GB" sz="2000" dirty="0">
                <a:solidFill>
                  <a:srgbClr val="FFFFFF"/>
                </a:solidFill>
                <a:ea typeface="Tahoma" panose="020B0604030504040204" pitchFamily="34" charset="0"/>
                <a:cs typeface="Arial" panose="020B0604020202020204" pitchFamily="34" charset="0"/>
              </a:rPr>
              <a:t>scenarios for accommodating the shortfall: </a:t>
            </a:r>
            <a:endParaRPr lang="en-GB" sz="2000" dirty="0" smtClean="0">
              <a:solidFill>
                <a:srgbClr val="FFFFFF"/>
              </a:solidFill>
              <a:ea typeface="Tahoma" panose="020B0604030504040204" pitchFamily="34" charset="0"/>
              <a:cs typeface="Arial" panose="020B0604020202020204" pitchFamily="34" charset="0"/>
            </a:endParaRPr>
          </a:p>
          <a:p>
            <a:pPr marL="285750" indent="-285750">
              <a:buFont typeface="Arial" panose="020B0604020202020204" pitchFamily="34" charset="0"/>
              <a:buChar char="•"/>
              <a:defRPr/>
            </a:pPr>
            <a:endParaRPr lang="en-GB" sz="2000" dirty="0">
              <a:solidFill>
                <a:schemeClr val="bg1"/>
              </a:solidFill>
              <a:cs typeface="Arial" panose="020B0604020202020204" pitchFamily="34" charset="0"/>
            </a:endParaRPr>
          </a:p>
          <a:p>
            <a:pPr>
              <a:defRPr/>
            </a:pPr>
            <a:r>
              <a:rPr lang="en-GB" sz="2000" dirty="0">
                <a:solidFill>
                  <a:schemeClr val="bg1"/>
                </a:solidFill>
                <a:cs typeface="Arial" panose="020B0604020202020204" pitchFamily="34" charset="0"/>
              </a:rPr>
              <a:t>-   </a:t>
            </a:r>
            <a:r>
              <a:rPr lang="en-GB" sz="2000" dirty="0" smtClean="0">
                <a:solidFill>
                  <a:schemeClr val="bg1"/>
                </a:solidFill>
                <a:cs typeface="Arial" panose="020B0604020202020204" pitchFamily="34" charset="0"/>
              </a:rPr>
              <a:t>  </a:t>
            </a:r>
            <a:r>
              <a:rPr lang="en-GB" sz="2000" dirty="0">
                <a:solidFill>
                  <a:schemeClr val="bg1"/>
                </a:solidFill>
                <a:cs typeface="Arial" panose="020B0604020202020204" pitchFamily="34" charset="0"/>
              </a:rPr>
              <a:t>Intensification/ densification </a:t>
            </a:r>
          </a:p>
          <a:p>
            <a:pPr>
              <a:defRPr/>
            </a:pPr>
            <a:r>
              <a:rPr lang="es-ES" sz="2000" dirty="0">
                <a:solidFill>
                  <a:schemeClr val="bg1"/>
                </a:solidFill>
                <a:cs typeface="Arial" panose="020B0604020202020204" pitchFamily="34" charset="0"/>
              </a:rPr>
              <a:t>-     </a:t>
            </a:r>
            <a:r>
              <a:rPr lang="es-ES" sz="2000" dirty="0" err="1">
                <a:solidFill>
                  <a:schemeClr val="bg1"/>
                </a:solidFill>
                <a:cs typeface="Arial" panose="020B0604020202020204" pitchFamily="34" charset="0"/>
              </a:rPr>
              <a:t>Peripheral</a:t>
            </a:r>
            <a:r>
              <a:rPr lang="es-ES" sz="2000" dirty="0">
                <a:solidFill>
                  <a:schemeClr val="bg1"/>
                </a:solidFill>
                <a:cs typeface="Arial" panose="020B0604020202020204" pitchFamily="34" charset="0"/>
              </a:rPr>
              <a:t> </a:t>
            </a:r>
            <a:r>
              <a:rPr lang="es-ES" sz="2000" dirty="0" err="1">
                <a:solidFill>
                  <a:schemeClr val="bg1"/>
                </a:solidFill>
                <a:cs typeface="Arial" panose="020B0604020202020204" pitchFamily="34" charset="0"/>
              </a:rPr>
              <a:t>Urban</a:t>
            </a:r>
            <a:r>
              <a:rPr lang="es-ES" sz="2000" dirty="0">
                <a:solidFill>
                  <a:schemeClr val="bg1"/>
                </a:solidFill>
                <a:cs typeface="Arial" panose="020B0604020202020204" pitchFamily="34" charset="0"/>
              </a:rPr>
              <a:t> </a:t>
            </a:r>
            <a:r>
              <a:rPr lang="es-ES" sz="2000" dirty="0" err="1">
                <a:solidFill>
                  <a:schemeClr val="bg1"/>
                </a:solidFill>
                <a:cs typeface="Arial" panose="020B0604020202020204" pitchFamily="34" charset="0"/>
              </a:rPr>
              <a:t>Extensions</a:t>
            </a:r>
            <a:r>
              <a:rPr lang="es-ES" sz="2000" dirty="0">
                <a:solidFill>
                  <a:schemeClr val="bg1"/>
                </a:solidFill>
                <a:cs typeface="Arial" panose="020B0604020202020204" pitchFamily="34" charset="0"/>
              </a:rPr>
              <a:t> </a:t>
            </a:r>
          </a:p>
          <a:p>
            <a:pPr>
              <a:defRPr/>
            </a:pPr>
            <a:r>
              <a:rPr lang="en-GB" sz="2000" dirty="0">
                <a:solidFill>
                  <a:schemeClr val="bg1"/>
                </a:solidFill>
                <a:cs typeface="Arial" panose="020B0604020202020204" pitchFamily="34" charset="0"/>
              </a:rPr>
              <a:t>-     Public Transport Corridors </a:t>
            </a:r>
          </a:p>
          <a:p>
            <a:pPr>
              <a:defRPr/>
            </a:pPr>
            <a:r>
              <a:rPr lang="en-GB" sz="2000" dirty="0">
                <a:solidFill>
                  <a:schemeClr val="bg1"/>
                </a:solidFill>
                <a:cs typeface="Arial" panose="020B0604020202020204" pitchFamily="34" charset="0"/>
              </a:rPr>
              <a:t>-     Enterprise </a:t>
            </a:r>
          </a:p>
          <a:p>
            <a:pPr>
              <a:defRPr/>
            </a:pPr>
            <a:r>
              <a:rPr lang="en-GB" sz="2000" dirty="0">
                <a:solidFill>
                  <a:schemeClr val="bg1"/>
                </a:solidFill>
                <a:cs typeface="Arial" panose="020B0604020202020204" pitchFamily="34" charset="0"/>
              </a:rPr>
              <a:t>-     Dispersed Growth </a:t>
            </a:r>
          </a:p>
          <a:p>
            <a:pPr>
              <a:defRPr/>
            </a:pPr>
            <a:r>
              <a:rPr lang="en-GB" sz="2000" dirty="0">
                <a:solidFill>
                  <a:schemeClr val="bg1"/>
                </a:solidFill>
                <a:cs typeface="Arial" panose="020B0604020202020204" pitchFamily="34" charset="0"/>
              </a:rPr>
              <a:t>-     New Towns / Settlements </a:t>
            </a:r>
          </a:p>
          <a:p>
            <a:pPr marL="342900" indent="-342900">
              <a:buFont typeface="Arial" panose="020B0604020202020204" pitchFamily="34" charset="0"/>
              <a:buChar char="•"/>
              <a:defRPr/>
            </a:pPr>
            <a:endParaRPr lang="en-GB" sz="2000" dirty="0">
              <a:solidFill>
                <a:srgbClr val="FFFFFF"/>
              </a:solidFill>
              <a:ea typeface="Tahoma" panose="020B0604030504040204" pitchFamily="34" charset="0"/>
              <a:cs typeface="Arial" panose="020B0604020202020204" pitchFamily="34" charset="0"/>
            </a:endParaRPr>
          </a:p>
          <a:p>
            <a:pPr marL="342900" indent="-342900">
              <a:buFont typeface="Arial" panose="020B0604020202020204" pitchFamily="34" charset="0"/>
              <a:buChar char="•"/>
              <a:defRPr/>
            </a:pPr>
            <a:r>
              <a:rPr lang="en-GB" sz="2000" dirty="0">
                <a:solidFill>
                  <a:srgbClr val="FFFFFF"/>
                </a:solidFill>
                <a:ea typeface="Tahoma" panose="020B0604030504040204" pitchFamily="34" charset="0"/>
                <a:cs typeface="Arial" panose="020B0604020202020204" pitchFamily="34" charset="0"/>
              </a:rPr>
              <a:t>Conclusion is that </a:t>
            </a:r>
            <a:r>
              <a:rPr lang="en-GB" sz="2000" dirty="0" smtClean="0">
                <a:solidFill>
                  <a:srgbClr val="FFFFFF"/>
                </a:solidFill>
                <a:ea typeface="Tahoma" panose="020B0604030504040204" pitchFamily="34" charset="0"/>
                <a:cs typeface="Arial" panose="020B0604020202020204" pitchFamily="34" charset="0"/>
              </a:rPr>
              <a:t>capacity on brownfield land is being maximised and existing </a:t>
            </a:r>
            <a:r>
              <a:rPr lang="en-GB" sz="2000" dirty="0">
                <a:solidFill>
                  <a:srgbClr val="FFFFFF"/>
                </a:solidFill>
                <a:ea typeface="Tahoma" panose="020B0604030504040204" pitchFamily="34" charset="0"/>
                <a:cs typeface="Arial" panose="020B0604020202020204" pitchFamily="34" charset="0"/>
              </a:rPr>
              <a:t>policies including Green Belt need to be reviewed</a:t>
            </a:r>
            <a:endParaRPr lang="en-GB" sz="2000" dirty="0">
              <a:solidFill>
                <a:srgbClr val="FFFFFF"/>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012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2"/>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Birmingham’s</a:t>
            </a:r>
            <a:r>
              <a:rPr lang="en-US" sz="2800" dirty="0">
                <a:solidFill>
                  <a:srgbClr val="FF0000"/>
                </a:solidFill>
                <a:latin typeface="Arial" panose="020B0604020202020204" pitchFamily="34" charset="0"/>
                <a:ea typeface="Verdana" panose="020B0604030504040204" pitchFamily="34" charset="0"/>
                <a:cs typeface="Arial" panose="020B0604020202020204" pitchFamily="34" charset="0"/>
              </a:rPr>
              <a:t> Unmet Housing Need</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219" y="1978707"/>
            <a:ext cx="3620733" cy="416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4578680" y="1767329"/>
            <a:ext cx="4086200" cy="45890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eaLnBrk="1" hangingPunct="1">
              <a:lnSpc>
                <a:spcPct val="80000"/>
              </a:lnSpc>
              <a:buNone/>
            </a:pPr>
            <a:endParaRPr lang="en-GB" altLang="en-US" sz="2000" dirty="0" smtClean="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r>
              <a:rPr lang="en-GB" altLang="en-US" sz="2000" dirty="0">
                <a:solidFill>
                  <a:schemeClr val="bg1"/>
                </a:solidFill>
                <a:latin typeface="+mj-lt"/>
                <a:ea typeface="Verdana" panose="020B0604030504040204" pitchFamily="34" charset="0"/>
                <a:cs typeface="Arial" panose="020B0604020202020204" pitchFamily="34" charset="0"/>
              </a:rPr>
              <a:t>Several authorities considering housing uplift:</a:t>
            </a:r>
          </a:p>
          <a:p>
            <a:pPr eaLnBrk="1" hangingPunct="1">
              <a:lnSpc>
                <a:spcPct val="80000"/>
              </a:lnSpc>
              <a:buFont typeface="Arial" panose="020B0604020202020204" pitchFamily="34" charset="0"/>
              <a:buChar char="•"/>
            </a:pPr>
            <a:r>
              <a:rPr lang="en-GB" altLang="en-US" sz="2000" dirty="0">
                <a:solidFill>
                  <a:schemeClr val="bg1"/>
                </a:solidFill>
                <a:latin typeface="+mj-lt"/>
                <a:ea typeface="Verdana" panose="020B0604030504040204" pitchFamily="34" charset="0"/>
                <a:cs typeface="Arial" panose="020B0604020202020204" pitchFamily="34" charset="0"/>
              </a:rPr>
              <a:t>2,000 South Staffordshire</a:t>
            </a:r>
          </a:p>
          <a:p>
            <a:pPr eaLnBrk="1" hangingPunct="1">
              <a:lnSpc>
                <a:spcPct val="80000"/>
              </a:lnSpc>
              <a:buFont typeface="Arial" panose="020B0604020202020204" pitchFamily="34" charset="0"/>
              <a:buChar char="•"/>
            </a:pPr>
            <a:r>
              <a:rPr lang="en-GB" altLang="en-US" sz="2000" dirty="0">
                <a:solidFill>
                  <a:schemeClr val="bg1"/>
                </a:solidFill>
                <a:latin typeface="+mj-lt"/>
                <a:ea typeface="Verdana" panose="020B0604030504040204" pitchFamily="34" charset="0"/>
                <a:cs typeface="Arial" panose="020B0604020202020204" pitchFamily="34" charset="0"/>
              </a:rPr>
              <a:t>4,500 Lichfield</a:t>
            </a:r>
          </a:p>
          <a:p>
            <a:pPr eaLnBrk="1" hangingPunct="1">
              <a:lnSpc>
                <a:spcPct val="80000"/>
              </a:lnSpc>
              <a:buFont typeface="Arial" panose="020B0604020202020204" pitchFamily="34" charset="0"/>
              <a:buChar char="•"/>
            </a:pPr>
            <a:r>
              <a:rPr lang="en-GB" altLang="en-US" sz="2000" dirty="0">
                <a:solidFill>
                  <a:schemeClr val="bg1"/>
                </a:solidFill>
                <a:latin typeface="+mj-lt"/>
                <a:ea typeface="Verdana" panose="020B0604030504040204" pitchFamily="34" charset="0"/>
                <a:cs typeface="Arial" panose="020B0604020202020204" pitchFamily="34" charset="0"/>
              </a:rPr>
              <a:t>3,750 North </a:t>
            </a:r>
            <a:r>
              <a:rPr lang="en-GB" altLang="en-US" sz="2000" dirty="0" smtClean="0">
                <a:solidFill>
                  <a:schemeClr val="bg1"/>
                </a:solidFill>
                <a:latin typeface="+mj-lt"/>
                <a:ea typeface="Verdana" panose="020B0604030504040204" pitchFamily="34" charset="0"/>
                <a:cs typeface="Arial" panose="020B0604020202020204" pitchFamily="34" charset="0"/>
              </a:rPr>
              <a:t>Warwickshire</a:t>
            </a:r>
          </a:p>
          <a:p>
            <a:pPr eaLnBrk="1" hangingPunct="1">
              <a:lnSpc>
                <a:spcPct val="80000"/>
              </a:lnSpc>
              <a:buFont typeface="Arial" panose="020B0604020202020204" pitchFamily="34" charset="0"/>
              <a:buChar char="•"/>
            </a:pPr>
            <a:endParaRPr lang="en-GB" altLang="en-US" sz="2000" dirty="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r>
              <a:rPr lang="en-GB" altLang="en-US" sz="2000" dirty="0" smtClean="0">
                <a:solidFill>
                  <a:schemeClr val="bg1"/>
                </a:solidFill>
                <a:latin typeface="+mj-lt"/>
                <a:ea typeface="Verdana" panose="020B0604030504040204" pitchFamily="34" charset="0"/>
                <a:cs typeface="Arial" panose="020B0604020202020204" pitchFamily="34" charset="0"/>
              </a:rPr>
              <a:t>GBSLEP Spatial Plan will set out preferred strategy for housing and economic growth for this part of the HMA</a:t>
            </a:r>
          </a:p>
          <a:p>
            <a:pPr eaLnBrk="1" hangingPunct="1">
              <a:lnSpc>
                <a:spcPct val="80000"/>
              </a:lnSpc>
              <a:buFont typeface="Arial" panose="020B0604020202020204" pitchFamily="34" charset="0"/>
              <a:buChar char="•"/>
            </a:pPr>
            <a:endParaRPr lang="en-GB" altLang="en-US" sz="2000" dirty="0" smtClean="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r>
              <a:rPr lang="en-GB" altLang="en-US" sz="2000" dirty="0" smtClean="0">
                <a:solidFill>
                  <a:schemeClr val="bg1"/>
                </a:solidFill>
                <a:latin typeface="+mj-lt"/>
                <a:ea typeface="Verdana" panose="020B0604030504040204" pitchFamily="34" charset="0"/>
                <a:cs typeface="Arial" panose="020B0604020202020204" pitchFamily="34" charset="0"/>
              </a:rPr>
              <a:t>Supporting studies undertaken including sustainability appraisal and employment land study</a:t>
            </a:r>
          </a:p>
          <a:p>
            <a:pPr eaLnBrk="1" hangingPunct="1">
              <a:lnSpc>
                <a:spcPct val="80000"/>
              </a:lnSpc>
              <a:buFont typeface="Arial" panose="020B0604020202020204" pitchFamily="34" charset="0"/>
              <a:buChar char="•"/>
            </a:pPr>
            <a:endParaRPr lang="en-GB" altLang="en-US" sz="2000" dirty="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Wingdings" pitchFamily="2" charset="2"/>
              <a:buChar char="§"/>
            </a:pPr>
            <a:endParaRPr lang="en-GB" altLang="en-US" sz="2000" dirty="0">
              <a:solidFill>
                <a:schemeClr val="bg1"/>
              </a:solidFill>
              <a:latin typeface="+mj-lt"/>
              <a:ea typeface="Verdana" panose="020B0604030504040204" pitchFamily="34" charset="0"/>
              <a:cs typeface="Verdana" panose="020B0604030504040204" pitchFamily="34" charset="0"/>
            </a:endParaRPr>
          </a:p>
          <a:p>
            <a:pPr eaLnBrk="1" hangingPunct="1">
              <a:lnSpc>
                <a:spcPct val="80000"/>
              </a:lnSpc>
              <a:buFont typeface="Wingdings" pitchFamily="2" charset="2"/>
              <a:buChar char="§"/>
            </a:pPr>
            <a:endParaRPr lang="en-GB" altLang="en-US" sz="2000" dirty="0">
              <a:solidFill>
                <a:schemeClr val="bg1"/>
              </a:solidFill>
              <a:latin typeface="+mj-lt"/>
            </a:endParaRPr>
          </a:p>
          <a:p>
            <a:pPr eaLnBrk="1" hangingPunct="1">
              <a:lnSpc>
                <a:spcPct val="80000"/>
              </a:lnSpc>
              <a:buFont typeface="Wingdings" pitchFamily="2" charset="2"/>
              <a:buChar char="§"/>
            </a:pPr>
            <a:endParaRPr lang="en-GB" altLang="en-US" sz="2000" dirty="0">
              <a:solidFill>
                <a:schemeClr val="bg1"/>
              </a:solidFill>
              <a:latin typeface="+mj-lt"/>
            </a:endParaRPr>
          </a:p>
        </p:txBody>
      </p:sp>
      <p:sp>
        <p:nvSpPr>
          <p:cNvPr id="8" name="Rectangle 7"/>
          <p:cNvSpPr/>
          <p:nvPr/>
        </p:nvSpPr>
        <p:spPr>
          <a:xfrm>
            <a:off x="4572000" y="1478844"/>
            <a:ext cx="4488721" cy="4998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Progress to date</a:t>
            </a:r>
          </a:p>
        </p:txBody>
      </p:sp>
      <p:sp>
        <p:nvSpPr>
          <p:cNvPr id="10" name="Rectangle 9"/>
          <p:cNvSpPr/>
          <p:nvPr/>
        </p:nvSpPr>
        <p:spPr>
          <a:xfrm>
            <a:off x="323528" y="1417987"/>
            <a:ext cx="2244360" cy="4998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1600" dirty="0" smtClean="0">
                <a:solidFill>
                  <a:schemeClr val="bg1"/>
                </a:solidFill>
                <a:latin typeface="Arial" panose="020B0604020202020204" pitchFamily="34" charset="0"/>
                <a:ea typeface="Verdana" panose="020B0604030504040204" pitchFamily="34" charset="0"/>
                <a:cs typeface="Arial" panose="020B0604020202020204" pitchFamily="34" charset="0"/>
              </a:rPr>
              <a:t>GBSLEP area</a:t>
            </a:r>
            <a:endParaRPr lang="en-US" sz="16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1491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2"/>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Key messages from the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BDP Inspector’s report</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Rectangle 7"/>
          <p:cNvSpPr>
            <a:spLocks noChangeArrowheads="1"/>
          </p:cNvSpPr>
          <p:nvPr/>
        </p:nvSpPr>
        <p:spPr bwMode="auto">
          <a:xfrm>
            <a:off x="683568" y="1628800"/>
            <a:ext cx="7632848" cy="45890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lnSpc>
                <a:spcPct val="80000"/>
              </a:lnSpc>
            </a:pPr>
            <a:r>
              <a:rPr lang="en-GB" altLang="en-US" sz="2000" dirty="0" smtClean="0">
                <a:solidFill>
                  <a:schemeClr val="bg1"/>
                </a:solidFill>
                <a:latin typeface="+mj-lt"/>
                <a:ea typeface="Verdana" panose="020B0604030504040204" pitchFamily="34" charset="0"/>
                <a:cs typeface="Arial" panose="020B0604020202020204" pitchFamily="34" charset="0"/>
              </a:rPr>
              <a:t>Subject </a:t>
            </a:r>
            <a:r>
              <a:rPr lang="en-GB" altLang="en-US" sz="2000" dirty="0">
                <a:solidFill>
                  <a:schemeClr val="bg1"/>
                </a:solidFill>
                <a:latin typeface="+mj-lt"/>
                <a:ea typeface="Verdana" panose="020B0604030504040204" pitchFamily="34" charset="0"/>
                <a:cs typeface="Arial" panose="020B0604020202020204" pitchFamily="34" charset="0"/>
              </a:rPr>
              <a:t>to the proposed modifications being made, the plan is </a:t>
            </a:r>
            <a:r>
              <a:rPr lang="en-GB" altLang="en-US" sz="2000" dirty="0" smtClean="0">
                <a:solidFill>
                  <a:schemeClr val="bg1"/>
                </a:solidFill>
                <a:latin typeface="+mj-lt"/>
                <a:ea typeface="Verdana" panose="020B0604030504040204" pitchFamily="34" charset="0"/>
                <a:cs typeface="Arial" panose="020B0604020202020204" pitchFamily="34" charset="0"/>
              </a:rPr>
              <a:t>sound. It satisfies the requirements of Section 20(5) of the 2004 Act and it provides an appropriate basis for the planning of the City.</a:t>
            </a:r>
          </a:p>
          <a:p>
            <a:pPr marL="0" indent="0" eaLnBrk="1" hangingPunct="1">
              <a:lnSpc>
                <a:spcPct val="80000"/>
              </a:lnSpc>
              <a:buNone/>
            </a:pPr>
            <a:endParaRPr lang="en-GB" altLang="en-US" sz="2000" dirty="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r>
              <a:rPr lang="en-GB" altLang="en-US" sz="2000" dirty="0" smtClean="0">
                <a:solidFill>
                  <a:schemeClr val="bg1"/>
                </a:solidFill>
                <a:latin typeface="+mj-lt"/>
                <a:ea typeface="Verdana" panose="020B0604030504040204" pitchFamily="34" charset="0"/>
                <a:cs typeface="Arial" panose="020B0604020202020204" pitchFamily="34" charset="0"/>
              </a:rPr>
              <a:t>Exceptional </a:t>
            </a:r>
            <a:r>
              <a:rPr lang="en-GB" altLang="en-US" sz="2000" dirty="0">
                <a:solidFill>
                  <a:schemeClr val="bg1"/>
                </a:solidFill>
                <a:latin typeface="+mj-lt"/>
                <a:ea typeface="Verdana" panose="020B0604030504040204" pitchFamily="34" charset="0"/>
                <a:cs typeface="Arial" panose="020B0604020202020204" pitchFamily="34" charset="0"/>
              </a:rPr>
              <a:t>circumstances to justify alterations to the Green Belt boundary in order to allocate the </a:t>
            </a:r>
            <a:r>
              <a:rPr lang="en-GB" altLang="en-US" sz="2000" dirty="0" smtClean="0">
                <a:solidFill>
                  <a:schemeClr val="bg1"/>
                </a:solidFill>
                <a:latin typeface="+mj-lt"/>
                <a:ea typeface="Verdana" panose="020B0604030504040204" pitchFamily="34" charset="0"/>
                <a:cs typeface="Arial" panose="020B0604020202020204" pitchFamily="34" charset="0"/>
              </a:rPr>
              <a:t>SUE at </a:t>
            </a:r>
            <a:r>
              <a:rPr lang="en-GB" altLang="en-US" sz="2000" dirty="0">
                <a:solidFill>
                  <a:schemeClr val="bg1"/>
                </a:solidFill>
                <a:latin typeface="+mj-lt"/>
                <a:ea typeface="Verdana" panose="020B0604030504040204" pitchFamily="34" charset="0"/>
                <a:cs typeface="Arial" panose="020B0604020202020204" pitchFamily="34" charset="0"/>
              </a:rPr>
              <a:t>Langley, land for housing at the former Yardley sewage works and the strategic employment site at Peddimore have been </a:t>
            </a:r>
            <a:r>
              <a:rPr lang="en-GB" altLang="en-US" sz="2000" dirty="0" smtClean="0">
                <a:solidFill>
                  <a:schemeClr val="bg1"/>
                </a:solidFill>
                <a:latin typeface="+mj-lt"/>
                <a:ea typeface="Verdana" panose="020B0604030504040204" pitchFamily="34" charset="0"/>
                <a:cs typeface="Arial" panose="020B0604020202020204" pitchFamily="34" charset="0"/>
              </a:rPr>
              <a:t>demonstrated.</a:t>
            </a:r>
          </a:p>
          <a:p>
            <a:pPr eaLnBrk="1" hangingPunct="1">
              <a:lnSpc>
                <a:spcPct val="80000"/>
              </a:lnSpc>
              <a:buFont typeface="Arial" panose="020B0604020202020204" pitchFamily="34" charset="0"/>
              <a:buChar char="•"/>
            </a:pPr>
            <a:endParaRPr lang="en-GB" altLang="en-US" sz="2000" dirty="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r>
              <a:rPr lang="en-GB" altLang="en-US" sz="2000" dirty="0" smtClean="0">
                <a:solidFill>
                  <a:schemeClr val="bg1"/>
                </a:solidFill>
                <a:latin typeface="+mj-lt"/>
                <a:ea typeface="Verdana" panose="020B0604030504040204" pitchFamily="34" charset="0"/>
                <a:cs typeface="Arial" panose="020B0604020202020204" pitchFamily="34" charset="0"/>
              </a:rPr>
              <a:t>No </a:t>
            </a:r>
            <a:r>
              <a:rPr lang="en-GB" altLang="en-US" sz="2000" dirty="0">
                <a:solidFill>
                  <a:schemeClr val="bg1"/>
                </a:solidFill>
                <a:latin typeface="+mj-lt"/>
                <a:ea typeface="Verdana" panose="020B0604030504040204" pitchFamily="34" charset="0"/>
                <a:cs typeface="Arial" panose="020B0604020202020204" pitchFamily="34" charset="0"/>
              </a:rPr>
              <a:t>further </a:t>
            </a:r>
            <a:r>
              <a:rPr lang="en-GB" altLang="en-US" sz="2000" dirty="0" smtClean="0">
                <a:solidFill>
                  <a:schemeClr val="bg1"/>
                </a:solidFill>
                <a:latin typeface="+mj-lt"/>
                <a:ea typeface="Verdana" panose="020B0604030504040204" pitchFamily="34" charset="0"/>
                <a:cs typeface="Arial" panose="020B0604020202020204" pitchFamily="34" charset="0"/>
              </a:rPr>
              <a:t>Green Belt </a:t>
            </a:r>
            <a:r>
              <a:rPr lang="en-GB" altLang="en-US" sz="2000" dirty="0">
                <a:solidFill>
                  <a:schemeClr val="bg1"/>
                </a:solidFill>
                <a:latin typeface="+mj-lt"/>
                <a:ea typeface="Verdana" panose="020B0604030504040204" pitchFamily="34" charset="0"/>
                <a:cs typeface="Arial" panose="020B0604020202020204" pitchFamily="34" charset="0"/>
              </a:rPr>
              <a:t>/ </a:t>
            </a:r>
            <a:r>
              <a:rPr lang="en-GB" altLang="en-US" sz="2000" dirty="0" smtClean="0">
                <a:solidFill>
                  <a:schemeClr val="bg1"/>
                </a:solidFill>
                <a:latin typeface="+mj-lt"/>
                <a:ea typeface="Verdana" panose="020B0604030504040204" pitchFamily="34" charset="0"/>
                <a:cs typeface="Arial" panose="020B0604020202020204" pitchFamily="34" charset="0"/>
              </a:rPr>
              <a:t>greenfield </a:t>
            </a:r>
            <a:r>
              <a:rPr lang="en-GB" altLang="en-US" sz="2000" dirty="0">
                <a:solidFill>
                  <a:schemeClr val="bg1"/>
                </a:solidFill>
                <a:latin typeface="+mj-lt"/>
                <a:ea typeface="Verdana" panose="020B0604030504040204" pitchFamily="34" charset="0"/>
                <a:cs typeface="Arial" panose="020B0604020202020204" pitchFamily="34" charset="0"/>
              </a:rPr>
              <a:t>releases are </a:t>
            </a:r>
            <a:r>
              <a:rPr lang="en-GB" altLang="en-US" sz="2000" dirty="0" smtClean="0">
                <a:solidFill>
                  <a:schemeClr val="bg1"/>
                </a:solidFill>
                <a:latin typeface="+mj-lt"/>
                <a:ea typeface="Verdana" panose="020B0604030504040204" pitchFamily="34" charset="0"/>
                <a:cs typeface="Arial" panose="020B0604020202020204" pitchFamily="34" charset="0"/>
              </a:rPr>
              <a:t>justified.</a:t>
            </a:r>
            <a:r>
              <a:rPr lang="en-GB" altLang="en-US" sz="2000" dirty="0">
                <a:solidFill>
                  <a:schemeClr val="bg1"/>
                </a:solidFill>
                <a:latin typeface="+mj-lt"/>
                <a:ea typeface="Verdana" panose="020B0604030504040204" pitchFamily="34" charset="0"/>
                <a:cs typeface="Arial" panose="020B0604020202020204" pitchFamily="34" charset="0"/>
              </a:rPr>
              <a:t>	</a:t>
            </a:r>
            <a:endParaRPr lang="en-GB" altLang="en-US" sz="2000" dirty="0" smtClean="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endParaRPr lang="en-GB" altLang="en-US" sz="2000" dirty="0">
              <a:solidFill>
                <a:schemeClr val="bg1"/>
              </a:solidFill>
              <a:latin typeface="+mj-lt"/>
              <a:ea typeface="Verdana" panose="020B0604030504040204" pitchFamily="34" charset="0"/>
              <a:cs typeface="Arial" panose="020B0604020202020204" pitchFamily="34" charset="0"/>
            </a:endParaRPr>
          </a:p>
          <a:p>
            <a:pPr eaLnBrk="1" hangingPunct="1">
              <a:lnSpc>
                <a:spcPct val="80000"/>
              </a:lnSpc>
              <a:buFont typeface="Arial" panose="020B0604020202020204" pitchFamily="34" charset="0"/>
              <a:buChar char="•"/>
            </a:pPr>
            <a:r>
              <a:rPr lang="en-GB" altLang="en-US" sz="2000" dirty="0" smtClean="0">
                <a:solidFill>
                  <a:schemeClr val="bg1"/>
                </a:solidFill>
                <a:latin typeface="+mj-lt"/>
                <a:ea typeface="Verdana" panose="020B0604030504040204" pitchFamily="34" charset="0"/>
                <a:cs typeface="Arial" panose="020B0604020202020204" pitchFamily="34" charset="0"/>
              </a:rPr>
              <a:t>The SA provides </a:t>
            </a:r>
            <a:r>
              <a:rPr lang="en-GB" altLang="en-US" sz="2000" dirty="0">
                <a:solidFill>
                  <a:schemeClr val="bg1"/>
                </a:solidFill>
                <a:latin typeface="+mj-lt"/>
                <a:ea typeface="Verdana" panose="020B0604030504040204" pitchFamily="34" charset="0"/>
                <a:cs typeface="Arial" panose="020B0604020202020204" pitchFamily="34" charset="0"/>
              </a:rPr>
              <a:t>adequate explanations for the Council’s decisions in respect of the </a:t>
            </a:r>
            <a:r>
              <a:rPr lang="en-GB" altLang="en-US" sz="2000" dirty="0" smtClean="0">
                <a:solidFill>
                  <a:schemeClr val="bg1"/>
                </a:solidFill>
                <a:latin typeface="+mj-lt"/>
                <a:ea typeface="Verdana" panose="020B0604030504040204" pitchFamily="34" charset="0"/>
                <a:cs typeface="Arial" panose="020B0604020202020204" pitchFamily="34" charset="0"/>
              </a:rPr>
              <a:t>Green Belt </a:t>
            </a:r>
            <a:r>
              <a:rPr lang="en-GB" altLang="en-US" sz="2000" dirty="0">
                <a:solidFill>
                  <a:schemeClr val="bg1"/>
                </a:solidFill>
                <a:latin typeface="+mj-lt"/>
                <a:ea typeface="Verdana" panose="020B0604030504040204" pitchFamily="34" charset="0"/>
                <a:cs typeface="Arial" panose="020B0604020202020204" pitchFamily="34" charset="0"/>
              </a:rPr>
              <a:t>releases. </a:t>
            </a:r>
          </a:p>
          <a:p>
            <a:pPr eaLnBrk="1" hangingPunct="1">
              <a:lnSpc>
                <a:spcPct val="80000"/>
              </a:lnSpc>
              <a:buFont typeface="Wingdings" pitchFamily="2" charset="2"/>
              <a:buChar char="§"/>
            </a:pPr>
            <a:endParaRPr lang="en-GB" altLang="en-US" sz="2000" dirty="0">
              <a:solidFill>
                <a:schemeClr val="bg1"/>
              </a:solidFill>
              <a:latin typeface="+mj-lt"/>
              <a:ea typeface="Verdana" panose="020B0604030504040204" pitchFamily="34" charset="0"/>
              <a:cs typeface="Verdana" panose="020B0604030504040204" pitchFamily="34" charset="0"/>
            </a:endParaRPr>
          </a:p>
          <a:p>
            <a:pPr eaLnBrk="1" hangingPunct="1">
              <a:lnSpc>
                <a:spcPct val="80000"/>
              </a:lnSpc>
              <a:buFont typeface="Wingdings" pitchFamily="2" charset="2"/>
              <a:buChar char="§"/>
            </a:pPr>
            <a:endParaRPr lang="en-GB" altLang="en-US" sz="2000" dirty="0">
              <a:solidFill>
                <a:schemeClr val="bg1"/>
              </a:solidFill>
              <a:latin typeface="+mj-lt"/>
            </a:endParaRPr>
          </a:p>
          <a:p>
            <a:pPr eaLnBrk="1" hangingPunct="1">
              <a:lnSpc>
                <a:spcPct val="80000"/>
              </a:lnSpc>
              <a:buFont typeface="Wingdings" pitchFamily="2" charset="2"/>
              <a:buChar char="§"/>
            </a:pPr>
            <a:endParaRPr lang="en-GB" altLang="en-US" sz="2000" dirty="0">
              <a:solidFill>
                <a:schemeClr val="bg1"/>
              </a:solidFill>
              <a:latin typeface="+mj-lt"/>
            </a:endParaRPr>
          </a:p>
        </p:txBody>
      </p:sp>
    </p:spTree>
    <p:extLst>
      <p:ext uri="{BB962C8B-B14F-4D97-AF65-F5344CB8AC3E}">
        <p14:creationId xmlns:p14="http://schemas.microsoft.com/office/powerpoint/2010/main" val="3518830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99392"/>
            <a:ext cx="9361040" cy="7056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2817000"/>
            <a:ext cx="1224000" cy="1224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2817000"/>
            <a:ext cx="1224000" cy="1224000"/>
          </a:xfrm>
          <a:prstGeom prst="rect">
            <a:avLst/>
          </a:prstGeom>
        </p:spPr>
      </p:pic>
      <p:sp>
        <p:nvSpPr>
          <p:cNvPr id="8" name="TextBox 7"/>
          <p:cNvSpPr txBox="1"/>
          <p:nvPr/>
        </p:nvSpPr>
        <p:spPr>
          <a:xfrm>
            <a:off x="683568" y="5229200"/>
            <a:ext cx="7776864" cy="646331"/>
          </a:xfrm>
          <a:prstGeom prst="rect">
            <a:avLst/>
          </a:prstGeom>
          <a:noFill/>
        </p:spPr>
        <p:txBody>
          <a:bodyPr wrap="square" rtlCol="0">
            <a:spAutoFit/>
          </a:bodyPr>
          <a:lstStyle/>
          <a:p>
            <a:pPr algn="ctr"/>
            <a:endParaRPr lang="en-GB" sz="1200" dirty="0" smtClean="0">
              <a:solidFill>
                <a:srgbClr val="FF0000"/>
              </a:solidFill>
              <a:latin typeface="Arial" panose="020B0604020202020204" pitchFamily="34" charset="0"/>
              <a:cs typeface="Arial" panose="020B0604020202020204" pitchFamily="34" charset="0"/>
            </a:endParaRPr>
          </a:p>
          <a:p>
            <a:pPr algn="ctr"/>
            <a:r>
              <a:rPr lang="en-GB" sz="1200" dirty="0" smtClean="0">
                <a:solidFill>
                  <a:schemeClr val="bg1"/>
                </a:solidFill>
                <a:latin typeface="Arial" panose="020B0604020202020204" pitchFamily="34" charset="0"/>
                <a:cs typeface="Arial" panose="020B0604020202020204" pitchFamily="34" charset="0"/>
              </a:rPr>
              <a:t>Planning and Regeneration</a:t>
            </a:r>
          </a:p>
          <a:p>
            <a:pPr algn="ctr"/>
            <a:r>
              <a:rPr lang="en-GB" sz="1200" dirty="0" smtClean="0">
                <a:solidFill>
                  <a:schemeClr val="bg1"/>
                </a:solidFill>
                <a:latin typeface="Arial" panose="020B0604020202020204" pitchFamily="34" charset="0"/>
                <a:cs typeface="Arial" panose="020B0604020202020204" pitchFamily="34" charset="0"/>
              </a:rPr>
              <a:t>Birmingham City Council</a:t>
            </a:r>
          </a:p>
        </p:txBody>
      </p:sp>
    </p:spTree>
    <p:extLst>
      <p:ext uri="{BB962C8B-B14F-4D97-AF65-F5344CB8AC3E}">
        <p14:creationId xmlns:p14="http://schemas.microsoft.com/office/powerpoint/2010/main" val="389256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5"/>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 Scale of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Growth</a:t>
            </a:r>
            <a:endParaRPr lang="en-US" sz="28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Rectangle 6"/>
          <p:cNvSpPr>
            <a:spLocks noChangeArrowheads="1"/>
          </p:cNvSpPr>
          <p:nvPr/>
        </p:nvSpPr>
        <p:spPr bwMode="auto">
          <a:xfrm>
            <a:off x="494540" y="1340768"/>
            <a:ext cx="8154919" cy="458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534988" eaLnBrk="0" hangingPunct="0">
              <a:spcBef>
                <a:spcPct val="20000"/>
              </a:spcBef>
              <a:buChar char="•"/>
              <a:defRPr sz="3200">
                <a:solidFill>
                  <a:schemeClr val="tx1"/>
                </a:solidFill>
                <a:latin typeface="Times" pitchFamily="18" charset="0"/>
              </a:defRPr>
            </a:lvl1pPr>
            <a:lvl2pPr marL="742950" indent="-285750" defTabSz="534988" eaLnBrk="0" hangingPunct="0">
              <a:spcBef>
                <a:spcPct val="20000"/>
              </a:spcBef>
              <a:buChar char="–"/>
              <a:defRPr sz="2800">
                <a:solidFill>
                  <a:schemeClr val="tx1"/>
                </a:solidFill>
                <a:latin typeface="Times" pitchFamily="18" charset="0"/>
              </a:defRPr>
            </a:lvl2pPr>
            <a:lvl3pPr marL="1143000" indent="-228600" defTabSz="534988" eaLnBrk="0" hangingPunct="0">
              <a:spcBef>
                <a:spcPct val="20000"/>
              </a:spcBef>
              <a:buChar char="•"/>
              <a:defRPr sz="2400">
                <a:solidFill>
                  <a:schemeClr val="tx1"/>
                </a:solidFill>
                <a:latin typeface="Times" pitchFamily="18" charset="0"/>
              </a:defRPr>
            </a:lvl3pPr>
            <a:lvl4pPr marL="1600200" indent="-228600" defTabSz="534988" eaLnBrk="0" hangingPunct="0">
              <a:spcBef>
                <a:spcPct val="20000"/>
              </a:spcBef>
              <a:buChar char="–"/>
              <a:defRPr sz="2000">
                <a:solidFill>
                  <a:schemeClr val="tx1"/>
                </a:solidFill>
                <a:latin typeface="Times" pitchFamily="18" charset="0"/>
              </a:defRPr>
            </a:lvl4pPr>
            <a:lvl5pPr marL="2057400" indent="-228600" defTabSz="534988" eaLnBrk="0" hangingPunct="0">
              <a:spcBef>
                <a:spcPct val="20000"/>
              </a:spcBef>
              <a:buChar char="»"/>
              <a:defRPr sz="2000">
                <a:solidFill>
                  <a:schemeClr val="tx1"/>
                </a:solidFill>
                <a:latin typeface="Times" pitchFamily="18" charset="0"/>
              </a:defRPr>
            </a:lvl5pPr>
            <a:lvl6pPr marL="2514600" indent="-228600" defTabSz="534988" eaLnBrk="0" fontAlgn="base" hangingPunct="0">
              <a:spcBef>
                <a:spcPct val="20000"/>
              </a:spcBef>
              <a:spcAft>
                <a:spcPct val="0"/>
              </a:spcAft>
              <a:buChar char="»"/>
              <a:defRPr sz="2000">
                <a:solidFill>
                  <a:schemeClr val="tx1"/>
                </a:solidFill>
                <a:latin typeface="Times" pitchFamily="18" charset="0"/>
              </a:defRPr>
            </a:lvl6pPr>
            <a:lvl7pPr marL="2971800" indent="-228600" defTabSz="534988" eaLnBrk="0" fontAlgn="base" hangingPunct="0">
              <a:spcBef>
                <a:spcPct val="20000"/>
              </a:spcBef>
              <a:spcAft>
                <a:spcPct val="0"/>
              </a:spcAft>
              <a:buChar char="»"/>
              <a:defRPr sz="2000">
                <a:solidFill>
                  <a:schemeClr val="tx1"/>
                </a:solidFill>
                <a:latin typeface="Times" pitchFamily="18" charset="0"/>
              </a:defRPr>
            </a:lvl7pPr>
            <a:lvl8pPr marL="3429000" indent="-228600" defTabSz="534988" eaLnBrk="0" fontAlgn="base" hangingPunct="0">
              <a:spcBef>
                <a:spcPct val="20000"/>
              </a:spcBef>
              <a:spcAft>
                <a:spcPct val="0"/>
              </a:spcAft>
              <a:buChar char="»"/>
              <a:defRPr sz="2000">
                <a:solidFill>
                  <a:schemeClr val="tx1"/>
                </a:solidFill>
                <a:latin typeface="Times" pitchFamily="18" charset="0"/>
              </a:defRPr>
            </a:lvl8pPr>
            <a:lvl9pPr marL="3886200" indent="-228600" defTabSz="534988" eaLnBrk="0" fontAlgn="base" hangingPunct="0">
              <a:spcBef>
                <a:spcPct val="20000"/>
              </a:spcBef>
              <a:spcAft>
                <a:spcPct val="0"/>
              </a:spcAft>
              <a:buChar char="»"/>
              <a:defRPr sz="2000">
                <a:solidFill>
                  <a:schemeClr val="tx1"/>
                </a:solidFill>
                <a:latin typeface="Times" pitchFamily="18" charset="0"/>
              </a:defRPr>
            </a:lvl9pPr>
          </a:lstStyle>
          <a:p>
            <a:pPr marL="355600" lvl="1" indent="0" eaLnBrk="1" hangingPunct="1">
              <a:buNone/>
            </a:pPr>
            <a:r>
              <a:rPr lang="en-GB" altLang="en-US" sz="2000" dirty="0" smtClean="0">
                <a:solidFill>
                  <a:srgbClr val="FF0000"/>
                </a:solidFill>
                <a:latin typeface="+mj-lt"/>
                <a:ea typeface="Verdana" panose="020B0604030504040204" pitchFamily="34" charset="0"/>
                <a:cs typeface="Arial" panose="020B0604020202020204" pitchFamily="34" charset="0"/>
              </a:rPr>
              <a:t>Housing </a:t>
            </a:r>
          </a:p>
          <a:p>
            <a:pPr marL="698500" lvl="1" indent="-342900" eaLnBrk="1" hangingPunct="1">
              <a:buFont typeface="Wingdings" panose="05000000000000000000" pitchFamily="2" charset="2"/>
              <a:buChar char="§"/>
            </a:pPr>
            <a:r>
              <a:rPr lang="en-GB" altLang="en-US" sz="2000" dirty="0" smtClean="0">
                <a:solidFill>
                  <a:schemeClr val="bg1"/>
                </a:solidFill>
                <a:latin typeface="+mj-lt"/>
                <a:ea typeface="Verdana" panose="020B0604030504040204" pitchFamily="34" charset="0"/>
                <a:cs typeface="Arial" panose="020B0604020202020204" pitchFamily="34" charset="0"/>
              </a:rPr>
              <a:t>ONS population projection for the City showed growth of an additional 150,000  people between 2011 to 2031</a:t>
            </a:r>
          </a:p>
          <a:p>
            <a:pPr marL="698500" lvl="1" indent="-342900" eaLnBrk="1" hangingPunct="1">
              <a:buFont typeface="Wingdings" panose="05000000000000000000" pitchFamily="2" charset="2"/>
              <a:buChar char="§"/>
            </a:pPr>
            <a:endParaRPr lang="en-GB" altLang="en-US" sz="2000" dirty="0" smtClean="0">
              <a:solidFill>
                <a:schemeClr val="bg1"/>
              </a:solidFill>
              <a:latin typeface="+mj-lt"/>
              <a:ea typeface="Verdana" panose="020B0604030504040204" pitchFamily="34" charset="0"/>
              <a:cs typeface="Arial" panose="020B0604020202020204" pitchFamily="34" charset="0"/>
            </a:endParaRPr>
          </a:p>
          <a:p>
            <a:pPr marL="698500" lvl="1" indent="-342900" eaLnBrk="1" hangingPunct="1">
              <a:buFont typeface="Wingdings" panose="05000000000000000000" pitchFamily="2" charset="2"/>
              <a:buChar char="§"/>
            </a:pPr>
            <a:r>
              <a:rPr lang="en-GB" altLang="en-US" sz="2000" dirty="0" smtClean="0">
                <a:solidFill>
                  <a:schemeClr val="bg1"/>
                </a:solidFill>
                <a:latin typeface="+mj-lt"/>
                <a:ea typeface="Verdana" panose="020B0604030504040204" pitchFamily="34" charset="0"/>
                <a:cs typeface="Arial" panose="020B0604020202020204" pitchFamily="34" charset="0"/>
              </a:rPr>
              <a:t>Objectively Assessed Need ranged from 84,000 to 116,000 homes depending on the inclusion or otherwise of Unattributable Population Change (UPC) </a:t>
            </a:r>
          </a:p>
          <a:p>
            <a:pPr marL="698500" lvl="1" indent="-342900" eaLnBrk="1" hangingPunct="1">
              <a:buFont typeface="Wingdings" panose="05000000000000000000" pitchFamily="2" charset="2"/>
              <a:buChar char="§"/>
            </a:pPr>
            <a:endParaRPr lang="en-GB" altLang="en-US" sz="2000" dirty="0" smtClean="0">
              <a:solidFill>
                <a:schemeClr val="bg1"/>
              </a:solidFill>
              <a:latin typeface="+mj-lt"/>
              <a:ea typeface="Verdana" panose="020B0604030504040204" pitchFamily="34" charset="0"/>
              <a:cs typeface="Arial" panose="020B0604020202020204" pitchFamily="34" charset="0"/>
            </a:endParaRPr>
          </a:p>
          <a:p>
            <a:pPr marL="698500" lvl="1" indent="-342900" eaLnBrk="1" hangingPunct="1">
              <a:buFont typeface="Wingdings" panose="05000000000000000000" pitchFamily="2" charset="2"/>
              <a:buChar char="§"/>
            </a:pPr>
            <a:r>
              <a:rPr lang="en-GB" altLang="en-US" sz="2000" dirty="0" smtClean="0">
                <a:solidFill>
                  <a:schemeClr val="bg1"/>
                </a:solidFill>
                <a:latin typeface="+mj-lt"/>
                <a:ea typeface="Verdana" panose="020B0604030504040204" pitchFamily="34" charset="0"/>
                <a:cs typeface="Arial" panose="020B0604020202020204" pitchFamily="34" charset="0"/>
              </a:rPr>
              <a:t>OAN for Birmingham is 89,000 dwellings</a:t>
            </a:r>
          </a:p>
          <a:p>
            <a:pPr marL="698500" lvl="1" indent="-342900" eaLnBrk="1" hangingPunct="1">
              <a:buFont typeface="Wingdings" panose="05000000000000000000" pitchFamily="2" charset="2"/>
              <a:buChar char="§"/>
            </a:pPr>
            <a:endParaRPr lang="en-GB" altLang="en-US" sz="2000" dirty="0">
              <a:solidFill>
                <a:srgbClr val="FFFFFF"/>
              </a:solidFill>
              <a:latin typeface="+mj-lt"/>
            </a:endParaRPr>
          </a:p>
          <a:p>
            <a:pPr marL="180975" eaLnBrk="1" hangingPunct="1">
              <a:buNone/>
            </a:pPr>
            <a:r>
              <a:rPr lang="en-US" altLang="en-US" sz="2000" dirty="0" smtClean="0">
                <a:solidFill>
                  <a:srgbClr val="FF0000"/>
                </a:solidFill>
                <a:latin typeface="+mj-lt"/>
                <a:ea typeface="Verdana" panose="020B0604030504040204" pitchFamily="34" charset="0"/>
                <a:cs typeface="Arial" panose="020B0604020202020204" pitchFamily="34" charset="0"/>
              </a:rPr>
              <a:t>Employment</a:t>
            </a:r>
          </a:p>
          <a:p>
            <a:pPr marL="698500" lvl="1" indent="-342900" defTabSz="444500" eaLnBrk="1" hangingPunct="1">
              <a:buFont typeface="Wingdings" panose="05000000000000000000" pitchFamily="2" charset="2"/>
              <a:buChar char="§"/>
            </a:pPr>
            <a:r>
              <a:rPr lang="en-US" altLang="en-US" sz="2000" dirty="0" smtClean="0">
                <a:solidFill>
                  <a:schemeClr val="bg1"/>
                </a:solidFill>
                <a:latin typeface="+mj-lt"/>
                <a:ea typeface="Verdana" panose="020B0604030504040204" pitchFamily="34" charset="0"/>
                <a:cs typeface="Arial" panose="020B0604020202020204" pitchFamily="34" charset="0"/>
              </a:rPr>
              <a:t>Over 100,000 new jobs needed</a:t>
            </a:r>
          </a:p>
          <a:p>
            <a:pPr marL="698500" lvl="1" indent="-342900" defTabSz="444500" eaLnBrk="1" hangingPunct="1">
              <a:buFont typeface="Wingdings" panose="05000000000000000000" pitchFamily="2" charset="2"/>
              <a:buChar char="§"/>
            </a:pPr>
            <a:endParaRPr lang="en-US" altLang="en-US" sz="2000" dirty="0" smtClean="0">
              <a:solidFill>
                <a:schemeClr val="bg1"/>
              </a:solidFill>
              <a:latin typeface="+mj-lt"/>
              <a:ea typeface="Verdana" panose="020B0604030504040204" pitchFamily="34" charset="0"/>
              <a:cs typeface="Arial" panose="020B0604020202020204" pitchFamily="34" charset="0"/>
            </a:endParaRPr>
          </a:p>
          <a:p>
            <a:pPr marL="698500" lvl="1" indent="-342900" eaLnBrk="1" hangingPunct="1">
              <a:buFont typeface="Wingdings" panose="05000000000000000000" pitchFamily="2" charset="2"/>
              <a:buChar char="§"/>
            </a:pPr>
            <a:r>
              <a:rPr lang="en-US" altLang="en-US" sz="2000" dirty="0" smtClean="0">
                <a:solidFill>
                  <a:schemeClr val="bg1"/>
                </a:solidFill>
                <a:latin typeface="+mj-lt"/>
                <a:ea typeface="Verdana" panose="020B0604030504040204" pitchFamily="34" charset="0"/>
                <a:cs typeface="Arial" panose="020B0604020202020204" pitchFamily="34" charset="0"/>
              </a:rPr>
              <a:t>407 ha of employment land required</a:t>
            </a:r>
          </a:p>
          <a:p>
            <a:pPr eaLnBrk="1" hangingPunct="1">
              <a:buFontTx/>
              <a:buNone/>
            </a:pPr>
            <a:endParaRPr lang="en-GB" altLang="en-US" sz="2000" dirty="0" smtClean="0">
              <a:solidFill>
                <a:srgbClr val="FFFFFF"/>
              </a:solidFill>
              <a:latin typeface="+mj-lt"/>
              <a:cs typeface="Tahoma" pitchFamily="34" charset="0"/>
            </a:endParaRPr>
          </a:p>
          <a:p>
            <a:pPr eaLnBrk="1" hangingPunct="1">
              <a:buFontTx/>
              <a:buNone/>
            </a:pPr>
            <a:endParaRPr lang="en-GB" altLang="en-US" sz="1800" dirty="0">
              <a:solidFill>
                <a:srgbClr val="FFFFFF"/>
              </a:solidFill>
              <a:latin typeface="+mj-lt"/>
              <a:cs typeface="Tahoma" pitchFamily="34" charset="0"/>
            </a:endParaRPr>
          </a:p>
        </p:txBody>
      </p:sp>
    </p:spTree>
    <p:extLst>
      <p:ext uri="{BB962C8B-B14F-4D97-AF65-F5344CB8AC3E}">
        <p14:creationId xmlns:p14="http://schemas.microsoft.com/office/powerpoint/2010/main" val="2471113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5"/>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Meeting Housing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Growth</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Rectangle 7"/>
          <p:cNvSpPr>
            <a:spLocks noChangeArrowheads="1"/>
          </p:cNvSpPr>
          <p:nvPr/>
        </p:nvSpPr>
        <p:spPr bwMode="auto">
          <a:xfrm>
            <a:off x="602324" y="1396788"/>
            <a:ext cx="7632774" cy="47525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GB" altLang="en-US" sz="2000" dirty="0" smtClean="0">
                <a:solidFill>
                  <a:srgbClr val="FF0000"/>
                </a:solidFill>
                <a:latin typeface="+mj-lt"/>
                <a:cs typeface="Arial" panose="020B0604020202020204" pitchFamily="34" charset="0"/>
              </a:rPr>
              <a:t>Strategic Housing Land Availability Assessment </a:t>
            </a:r>
          </a:p>
          <a:p>
            <a:pPr marL="0" indent="0" eaLnBrk="1" hangingPunct="1">
              <a:buNone/>
            </a:pPr>
            <a:endParaRPr lang="en-GB" altLang="en-US" sz="2000" dirty="0" smtClean="0">
              <a:solidFill>
                <a:srgbClr val="FF0000"/>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The Council sought to </a:t>
            </a:r>
            <a:r>
              <a:rPr lang="en-GB" altLang="en-US" sz="2000" dirty="0">
                <a:solidFill>
                  <a:srgbClr val="FFFFFF"/>
                </a:solidFill>
                <a:latin typeface="+mj-lt"/>
                <a:cs typeface="Arial" panose="020B0604020202020204" pitchFamily="34" charset="0"/>
              </a:rPr>
              <a:t>accommodate as much </a:t>
            </a:r>
            <a:r>
              <a:rPr lang="en-GB" altLang="en-US" sz="2000" dirty="0" smtClean="0">
                <a:solidFill>
                  <a:srgbClr val="FFFFFF"/>
                </a:solidFill>
                <a:latin typeface="+mj-lt"/>
                <a:cs typeface="Arial" panose="020B0604020202020204" pitchFamily="34" charset="0"/>
              </a:rPr>
              <a:t>of </a:t>
            </a:r>
            <a:r>
              <a:rPr lang="en-GB" altLang="en-US" sz="2000" dirty="0">
                <a:solidFill>
                  <a:srgbClr val="FFFFFF"/>
                </a:solidFill>
                <a:latin typeface="+mj-lt"/>
                <a:cs typeface="Arial" panose="020B0604020202020204" pitchFamily="34" charset="0"/>
              </a:rPr>
              <a:t>the City’s </a:t>
            </a:r>
            <a:r>
              <a:rPr lang="en-GB" altLang="en-US" sz="2000" dirty="0" smtClean="0">
                <a:solidFill>
                  <a:srgbClr val="FFFFFF"/>
                </a:solidFill>
                <a:latin typeface="+mj-lt"/>
                <a:cs typeface="Arial" panose="020B0604020202020204" pitchFamily="34" charset="0"/>
              </a:rPr>
              <a:t>OAN as possible within </a:t>
            </a:r>
            <a:r>
              <a:rPr lang="en-GB" altLang="en-US" sz="2000" dirty="0">
                <a:solidFill>
                  <a:srgbClr val="FFFFFF"/>
                </a:solidFill>
                <a:latin typeface="+mj-lt"/>
                <a:cs typeface="Arial" panose="020B0604020202020204" pitchFamily="34" charset="0"/>
              </a:rPr>
              <a:t>the City’s </a:t>
            </a:r>
            <a:r>
              <a:rPr lang="en-GB" altLang="en-US" sz="2000" dirty="0" smtClean="0">
                <a:solidFill>
                  <a:srgbClr val="FFFFFF"/>
                </a:solidFill>
                <a:latin typeface="+mj-lt"/>
                <a:cs typeface="Arial" panose="020B0604020202020204" pitchFamily="34" charset="0"/>
              </a:rPr>
              <a:t>boundary</a:t>
            </a: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Maximise delivery of sites in the urban area </a:t>
            </a: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SHLAAs undertaken annually since 2010 (5 SHLAA’s undertaken since 2010)</a:t>
            </a:r>
            <a:r>
              <a:rPr lang="en-GB" altLang="en-US" sz="2000" dirty="0">
                <a:solidFill>
                  <a:srgbClr val="FFFFFF"/>
                </a:solidFill>
                <a:latin typeface="+mj-lt"/>
                <a:cs typeface="Arial" panose="020B0604020202020204" pitchFamily="34" charset="0"/>
              </a:rPr>
              <a:t> </a:t>
            </a: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Capacity </a:t>
            </a:r>
            <a:r>
              <a:rPr lang="en-GB" altLang="en-US" sz="2000" dirty="0">
                <a:solidFill>
                  <a:srgbClr val="FFFFFF"/>
                </a:solidFill>
                <a:latin typeface="+mj-lt"/>
                <a:cs typeface="Arial" panose="020B0604020202020204" pitchFamily="34" charset="0"/>
              </a:rPr>
              <a:t>has remained consistent in subsequent SHLAAs </a:t>
            </a: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217486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5"/>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Meeting Housing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Growth</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Rectangle 7"/>
          <p:cNvSpPr>
            <a:spLocks noChangeArrowheads="1"/>
          </p:cNvSpPr>
          <p:nvPr/>
        </p:nvSpPr>
        <p:spPr bwMode="auto">
          <a:xfrm>
            <a:off x="602324" y="1396788"/>
            <a:ext cx="7632774" cy="47525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GB" altLang="en-US" sz="2000" dirty="0" smtClean="0">
                <a:solidFill>
                  <a:srgbClr val="FF0000"/>
                </a:solidFill>
                <a:latin typeface="+mj-lt"/>
                <a:cs typeface="Arial" panose="020B0604020202020204" pitchFamily="34" charset="0"/>
              </a:rPr>
              <a:t>Strategic Housing Land Availability Assessment </a:t>
            </a:r>
          </a:p>
          <a:p>
            <a:pPr marL="0" indent="0" eaLnBrk="1" hangingPunct="1">
              <a:buNone/>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Comprehensive search for sites taking account of all sources of supply set out in DCLG guidance including windfalls and bringing vacant properties back into use</a:t>
            </a: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2012 SHLAA identified capacity for 44,898 dwellings in the urban area</a:t>
            </a: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No additional sites in the urban area identified through the examination process</a:t>
            </a:r>
          </a:p>
          <a:p>
            <a:pPr eaLnBrk="1" hangingPunct="1">
              <a:buFont typeface="Wingdings" pitchFamily="2" charset="2"/>
              <a:buChar char="§"/>
            </a:pPr>
            <a:endParaRPr lang="en-GB" altLang="en-US" sz="2000" dirty="0" smtClean="0">
              <a:solidFill>
                <a:srgbClr val="FFFFFF"/>
              </a:solidFill>
              <a:latin typeface="+mj-lt"/>
              <a:cs typeface="Arial" panose="020B0604020202020204" pitchFamily="34" charset="0"/>
            </a:endParaRPr>
          </a:p>
          <a:p>
            <a:pPr eaLnBrk="1" hangingPunct="1">
              <a:buFont typeface="Wingdings" pitchFamily="2" charset="2"/>
              <a:buChar char="§"/>
            </a:pPr>
            <a:r>
              <a:rPr lang="en-GB" altLang="en-US" sz="2000" dirty="0" smtClean="0">
                <a:solidFill>
                  <a:srgbClr val="FFFFFF"/>
                </a:solidFill>
                <a:latin typeface="+mj-lt"/>
                <a:cs typeface="Arial" panose="020B0604020202020204" pitchFamily="34" charset="0"/>
              </a:rPr>
              <a:t>Response to ‘Call for Sites’ has declined year on year</a:t>
            </a: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62327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 name="Rectangle 7"/>
          <p:cNvSpPr>
            <a:spLocks noChangeArrowheads="1"/>
          </p:cNvSpPr>
          <p:nvPr/>
        </p:nvSpPr>
        <p:spPr bwMode="auto">
          <a:xfrm>
            <a:off x="539552" y="1817440"/>
            <a:ext cx="8136830" cy="50405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GB" altLang="en-US" sz="2000" dirty="0">
                <a:solidFill>
                  <a:srgbClr val="FF0000"/>
                </a:solidFill>
                <a:latin typeface="Arial" panose="020B0604020202020204" pitchFamily="34" charset="0"/>
                <a:cs typeface="Arial" panose="020B0604020202020204" pitchFamily="34" charset="0"/>
              </a:rPr>
              <a:t>	</a:t>
            </a:r>
            <a:endParaRPr lang="en-GB" altLang="en-US" sz="2000" dirty="0" smtClean="0">
              <a:solidFill>
                <a:srgbClr val="FFFFFF"/>
              </a:solidFill>
              <a:latin typeface="Arial" panose="020B0604020202020204" pitchFamily="34" charset="0"/>
              <a:cs typeface="Arial" panose="020B0604020202020204" pitchFamily="34" charset="0"/>
            </a:endParaRPr>
          </a:p>
          <a:p>
            <a:pPr eaLnBrk="1" hangingPunct="1">
              <a:buFont typeface="Wingdings" pitchFamily="2" charset="2"/>
              <a:buChar char="§"/>
            </a:pPr>
            <a:endParaRPr lang="en-GB" altLang="en-US" sz="20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665820" y="1484784"/>
            <a:ext cx="7848872" cy="4093428"/>
          </a:xfrm>
          <a:prstGeom prst="rect">
            <a:avLst/>
          </a:prstGeom>
        </p:spPr>
        <p:txBody>
          <a:bodyPr wrap="square">
            <a:spAutoFit/>
          </a:bodyPr>
          <a:lstStyle/>
          <a:p>
            <a:pPr lvl="0"/>
            <a:endParaRPr lang="en-GB" sz="2000" dirty="0" smtClean="0">
              <a:solidFill>
                <a:schemeClr val="bg1"/>
              </a:solidFill>
            </a:endParaRPr>
          </a:p>
          <a:p>
            <a:pPr lvl="0"/>
            <a:r>
              <a:rPr lang="en-GB" sz="2000" dirty="0" smtClean="0">
                <a:solidFill>
                  <a:schemeClr val="bg1"/>
                </a:solidFill>
              </a:rPr>
              <a:t>The BDP Inspector </a:t>
            </a:r>
            <a:r>
              <a:rPr lang="en-GB" sz="2000" dirty="0">
                <a:solidFill>
                  <a:schemeClr val="bg1"/>
                </a:solidFill>
              </a:rPr>
              <a:t>in his report of March 2016 stated:</a:t>
            </a:r>
          </a:p>
          <a:p>
            <a:r>
              <a:rPr lang="en-GB" sz="2000" dirty="0">
                <a:solidFill>
                  <a:schemeClr val="bg1"/>
                </a:solidFill>
              </a:rPr>
              <a:t> </a:t>
            </a:r>
          </a:p>
          <a:p>
            <a:r>
              <a:rPr lang="en-GB" sz="2000" dirty="0">
                <a:solidFill>
                  <a:schemeClr val="bg1"/>
                </a:solidFill>
              </a:rPr>
              <a:t>“Having sought further explanation about the assessments of a number of individual sites, I am satisfied that the SHLAA methodology is sound, and that it provides an accurate account of the sites that are either deliverable within five years or developable in later years, in accordance with NPPF footnotes 11 and 12.”</a:t>
            </a:r>
          </a:p>
          <a:p>
            <a:r>
              <a:rPr lang="en-GB" sz="2000" dirty="0">
                <a:solidFill>
                  <a:schemeClr val="bg1"/>
                </a:solidFill>
              </a:rPr>
              <a:t> </a:t>
            </a:r>
          </a:p>
          <a:p>
            <a:r>
              <a:rPr lang="en-GB" sz="2000" dirty="0">
                <a:solidFill>
                  <a:schemeClr val="bg1"/>
                </a:solidFill>
              </a:rPr>
              <a:t>“Thus the figure of around 51,800 dwellings, derived from the 2014 SHLAA, represents a sound assessment of the potential overall housing land supply during the BDP period”.</a:t>
            </a:r>
            <a:endParaRPr lang="en-GB" sz="2000" b="1" dirty="0">
              <a:solidFill>
                <a:schemeClr val="bg1"/>
              </a:solidFill>
            </a:endParaRPr>
          </a:p>
          <a:p>
            <a:r>
              <a:rPr lang="en-GB" sz="2000" dirty="0">
                <a:solidFill>
                  <a:schemeClr val="bg1"/>
                </a:solidFill>
              </a:rPr>
              <a:t> </a:t>
            </a:r>
          </a:p>
        </p:txBody>
      </p:sp>
      <p:sp>
        <p:nvSpPr>
          <p:cNvPr id="4" name="Rectangle 3"/>
          <p:cNvSpPr/>
          <p:nvPr/>
        </p:nvSpPr>
        <p:spPr>
          <a:xfrm>
            <a:off x="179512" y="332656"/>
            <a:ext cx="4326826" cy="523220"/>
          </a:xfrm>
          <a:prstGeom prst="rect">
            <a:avLst/>
          </a:prstGeom>
        </p:spPr>
        <p:txBody>
          <a:bodyPr wrap="none">
            <a:spAutoFit/>
          </a:bodyPr>
          <a:lstStyle/>
          <a:p>
            <a:pPr indent="180975"/>
            <a:r>
              <a:rPr lang="en-US" sz="2800" dirty="0">
                <a:solidFill>
                  <a:schemeClr val="bg1"/>
                </a:solidFill>
                <a:latin typeface="Arial" panose="020B0604020202020204" pitchFamily="34" charset="0"/>
                <a:ea typeface="Verdana" panose="020B0604030504040204" pitchFamily="34" charset="0"/>
                <a:cs typeface="Arial" panose="020B0604020202020204" pitchFamily="34" charset="0"/>
              </a:rPr>
              <a:t>Meeting Housing </a:t>
            </a:r>
            <a:r>
              <a:rPr lang="en-US" sz="2800" dirty="0">
                <a:solidFill>
                  <a:srgbClr val="FF0000"/>
                </a:solidFill>
                <a:latin typeface="Arial" panose="020B0604020202020204" pitchFamily="34" charset="0"/>
                <a:ea typeface="Verdana" panose="020B0604030504040204" pitchFamily="34" charset="0"/>
                <a:cs typeface="Arial" panose="020B0604020202020204" pitchFamily="34" charset="0"/>
              </a:rPr>
              <a:t>Growth</a:t>
            </a:r>
          </a:p>
        </p:txBody>
      </p:sp>
    </p:spTree>
    <p:extLst>
      <p:ext uri="{BB962C8B-B14F-4D97-AF65-F5344CB8AC3E}">
        <p14:creationId xmlns:p14="http://schemas.microsoft.com/office/powerpoint/2010/main" val="378474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5"/>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Meeting Housing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Need</a:t>
            </a:r>
            <a:endParaRPr lang="en-US" sz="28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Rectangle 7"/>
          <p:cNvSpPr>
            <a:spLocks noChangeArrowheads="1"/>
          </p:cNvSpPr>
          <p:nvPr/>
        </p:nvSpPr>
        <p:spPr bwMode="auto">
          <a:xfrm>
            <a:off x="602324" y="1396788"/>
            <a:ext cx="7632774" cy="47525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GB" altLang="en-US" sz="2000" dirty="0" smtClean="0">
                <a:solidFill>
                  <a:srgbClr val="FF0000"/>
                </a:solidFill>
                <a:latin typeface="+mj-lt"/>
                <a:cs typeface="Arial" panose="020B0604020202020204" pitchFamily="34" charset="0"/>
              </a:rPr>
              <a:t>Strategic Housing Market Assessment </a:t>
            </a:r>
          </a:p>
          <a:p>
            <a:pPr eaLnBrk="1" hangingPunct="1">
              <a:buFont typeface="Wingdings" pitchFamily="2" charset="2"/>
              <a:buChar char="§"/>
            </a:pPr>
            <a:endParaRPr lang="en-GB" altLang="en-US" sz="2000" dirty="0" smtClean="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smtClean="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smtClean="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smtClean="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marL="0" indent="0" eaLnBrk="1" hangingPunct="1">
              <a:buNone/>
            </a:pPr>
            <a:endParaRPr lang="en-GB" altLang="en-US" sz="2000" dirty="0">
              <a:solidFill>
                <a:srgbClr val="FF0000"/>
              </a:solidFill>
              <a:latin typeface="+mj-lt"/>
              <a:cs typeface="Arial" panose="020B0604020202020204" pitchFamily="34" charset="0"/>
            </a:endParaRPr>
          </a:p>
          <a:p>
            <a:pPr marL="0" indent="0" eaLnBrk="1" hangingPunct="1">
              <a:buNone/>
            </a:pPr>
            <a:r>
              <a:rPr lang="en-GB" altLang="en-US" sz="1200" dirty="0" smtClean="0">
                <a:solidFill>
                  <a:schemeClr val="bg1"/>
                </a:solidFill>
                <a:latin typeface="+mj-lt"/>
                <a:cs typeface="Arial" panose="020B0604020202020204" pitchFamily="34" charset="0"/>
              </a:rPr>
              <a:t>Figures </a:t>
            </a:r>
            <a:r>
              <a:rPr lang="en-GB" altLang="en-US" sz="1200" dirty="0">
                <a:solidFill>
                  <a:schemeClr val="bg1"/>
                </a:solidFill>
                <a:latin typeface="+mj-lt"/>
                <a:cs typeface="Arial" panose="020B0604020202020204" pitchFamily="34" charset="0"/>
              </a:rPr>
              <a:t>are rounded to the nearest 50 dwellings and may not sum due to rounding</a:t>
            </a:r>
          </a:p>
          <a:p>
            <a:pPr marL="0" indent="0" eaLnBrk="1" hangingPunct="1">
              <a:buNone/>
            </a:pPr>
            <a:r>
              <a:rPr lang="en-GB" altLang="en-US" sz="1200" dirty="0">
                <a:solidFill>
                  <a:schemeClr val="bg1"/>
                </a:solidFill>
                <a:latin typeface="+mj-lt"/>
                <a:cs typeface="Arial" panose="020B0604020202020204" pitchFamily="34" charset="0"/>
              </a:rPr>
              <a:t>Source: Strategic Housing Market Assessment 2012</a:t>
            </a:r>
          </a:p>
          <a:p>
            <a:pPr eaLnBrk="1" hangingPunct="1">
              <a:buFont typeface="Wingdings" pitchFamily="2" charset="2"/>
              <a:buChar char="§"/>
            </a:pPr>
            <a:endParaRPr lang="en-GB" altLang="en-US" sz="2000" dirty="0">
              <a:solidFill>
                <a:srgbClr val="FF0000"/>
              </a:solidFill>
              <a:latin typeface="+mj-lt"/>
              <a:cs typeface="Arial" panose="020B0604020202020204" pitchFamily="34" charset="0"/>
            </a:endParaRPr>
          </a:p>
          <a:p>
            <a:pPr eaLnBrk="1" hangingPunct="1">
              <a:buFont typeface="Wingdings" pitchFamily="2" charset="2"/>
              <a:buChar char="§"/>
            </a:pPr>
            <a:endParaRPr lang="en-GB" altLang="en-US" sz="2000" dirty="0">
              <a:solidFill>
                <a:schemeClr val="bg1"/>
              </a:solidFill>
              <a:latin typeface="+mj-lt"/>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66584252"/>
              </p:ext>
            </p:extLst>
          </p:nvPr>
        </p:nvGraphicFramePr>
        <p:xfrm>
          <a:off x="265139" y="1844824"/>
          <a:ext cx="8650233" cy="3240361"/>
        </p:xfrm>
        <a:graphic>
          <a:graphicData uri="http://schemas.openxmlformats.org/drawingml/2006/table">
            <a:tbl>
              <a:tblPr firstRow="1" firstCol="1" bandRow="1">
                <a:tableStyleId>{85BE263C-DBD7-4A20-BB59-AAB30ACAA65A}</a:tableStyleId>
              </a:tblPr>
              <a:tblGrid>
                <a:gridCol w="1203384"/>
                <a:gridCol w="1036324"/>
                <a:gridCol w="568190"/>
                <a:gridCol w="945790"/>
                <a:gridCol w="504056"/>
                <a:gridCol w="1119429"/>
                <a:gridCol w="545511"/>
                <a:gridCol w="1013091"/>
                <a:gridCol w="467580"/>
                <a:gridCol w="869139"/>
                <a:gridCol w="377739"/>
              </a:tblGrid>
              <a:tr h="686445">
                <a:tc>
                  <a:txBody>
                    <a:bodyPr/>
                    <a:lstStyle/>
                    <a:p>
                      <a:pPr indent="-68580" algn="l">
                        <a:lnSpc>
                          <a:spcPct val="115000"/>
                        </a:lnSpc>
                        <a:spcAft>
                          <a:spcPts val="0"/>
                        </a:spcAft>
                      </a:pPr>
                      <a:r>
                        <a:rPr lang="en-GB" sz="1400" dirty="0">
                          <a:effectLst/>
                        </a:rPr>
                        <a:t>Tenure</a:t>
                      </a:r>
                      <a:endParaRPr lang="en-GB" sz="1400" dirty="0">
                        <a:effectLst/>
                        <a:latin typeface="Calibri"/>
                        <a:ea typeface="Calibri"/>
                        <a:cs typeface="Times New Roman"/>
                      </a:endParaRPr>
                    </a:p>
                  </a:txBody>
                  <a:tcPr marL="68580" marR="68580" marT="0" marB="0"/>
                </a:tc>
                <a:tc gridSpan="10">
                  <a:txBody>
                    <a:bodyPr/>
                    <a:lstStyle/>
                    <a:p>
                      <a:pPr algn="ctr">
                        <a:lnSpc>
                          <a:spcPct val="115000"/>
                        </a:lnSpc>
                        <a:spcAft>
                          <a:spcPts val="0"/>
                        </a:spcAft>
                      </a:pPr>
                      <a:r>
                        <a:rPr lang="en-GB" sz="1400" dirty="0">
                          <a:effectLst/>
                        </a:rPr>
                        <a:t>Number </a:t>
                      </a:r>
                      <a:r>
                        <a:rPr lang="en-GB" sz="1400" dirty="0" smtClean="0">
                          <a:effectLst/>
                        </a:rPr>
                        <a:t> and % of </a:t>
                      </a:r>
                      <a:r>
                        <a:rPr lang="en-GB" sz="1400" dirty="0">
                          <a:effectLst/>
                        </a:rPr>
                        <a:t>Dwellings</a:t>
                      </a:r>
                      <a:endParaRPr lang="en-GB" sz="1400" dirty="0">
                        <a:effectLst/>
                        <a:latin typeface="Calibri"/>
                        <a:ea typeface="Calibri"/>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42429">
                <a:tc>
                  <a:txBody>
                    <a:bodyPr/>
                    <a:lstStyle/>
                    <a:p>
                      <a:pPr algn="l"/>
                      <a:endParaRPr lang="en-GB" sz="1400" dirty="0">
                        <a:effectLst/>
                        <a:latin typeface="Calibri"/>
                        <a:cs typeface="Times New Roman"/>
                      </a:endParaRPr>
                    </a:p>
                  </a:txBody>
                  <a:tcPr marL="0" marR="0" marT="0" marB="0" anchor="ctr"/>
                </a:tc>
                <a:tc gridSpan="2">
                  <a:txBody>
                    <a:bodyPr/>
                    <a:lstStyle/>
                    <a:p>
                      <a:pPr algn="l">
                        <a:lnSpc>
                          <a:spcPct val="115000"/>
                        </a:lnSpc>
                        <a:spcAft>
                          <a:spcPts val="0"/>
                        </a:spcAft>
                      </a:pPr>
                      <a:r>
                        <a:rPr lang="en-GB" sz="1400" dirty="0">
                          <a:effectLst/>
                        </a:rPr>
                        <a:t>One Bed</a:t>
                      </a:r>
                      <a:endParaRPr lang="en-GB" sz="1400" dirty="0">
                        <a:effectLst/>
                        <a:latin typeface="Calibri"/>
                        <a:ea typeface="Calibri"/>
                        <a:cs typeface="Times New Roman"/>
                      </a:endParaRPr>
                    </a:p>
                  </a:txBody>
                  <a:tcPr marL="68580" marR="68580" marT="0" marB="0" anchor="ctr"/>
                </a:tc>
                <a:tc hMerge="1">
                  <a:txBody>
                    <a:bodyPr/>
                    <a:lstStyle/>
                    <a:p>
                      <a:endParaRPr lang="en-GB"/>
                    </a:p>
                  </a:txBody>
                  <a:tcPr/>
                </a:tc>
                <a:tc gridSpan="2">
                  <a:txBody>
                    <a:bodyPr/>
                    <a:lstStyle/>
                    <a:p>
                      <a:pPr algn="l">
                        <a:lnSpc>
                          <a:spcPct val="115000"/>
                        </a:lnSpc>
                        <a:spcAft>
                          <a:spcPts val="0"/>
                        </a:spcAft>
                      </a:pPr>
                      <a:r>
                        <a:rPr lang="en-GB" sz="1400">
                          <a:effectLst/>
                        </a:rPr>
                        <a:t>Two Bed</a:t>
                      </a:r>
                      <a:endParaRPr lang="en-GB" sz="1400">
                        <a:effectLst/>
                        <a:latin typeface="Calibri"/>
                        <a:ea typeface="Calibri"/>
                        <a:cs typeface="Times New Roman"/>
                      </a:endParaRPr>
                    </a:p>
                  </a:txBody>
                  <a:tcPr marL="68580" marR="68580" marT="0" marB="0" anchor="ctr"/>
                </a:tc>
                <a:tc hMerge="1">
                  <a:txBody>
                    <a:bodyPr/>
                    <a:lstStyle/>
                    <a:p>
                      <a:endParaRPr lang="en-GB"/>
                    </a:p>
                  </a:txBody>
                  <a:tcPr/>
                </a:tc>
                <a:tc gridSpan="2">
                  <a:txBody>
                    <a:bodyPr/>
                    <a:lstStyle/>
                    <a:p>
                      <a:pPr algn="l">
                        <a:lnSpc>
                          <a:spcPct val="115000"/>
                        </a:lnSpc>
                        <a:spcAft>
                          <a:spcPts val="0"/>
                        </a:spcAft>
                      </a:pPr>
                      <a:r>
                        <a:rPr lang="en-GB" sz="1400">
                          <a:effectLst/>
                        </a:rPr>
                        <a:t>Three Bed</a:t>
                      </a:r>
                      <a:endParaRPr lang="en-GB" sz="1400">
                        <a:effectLst/>
                        <a:latin typeface="Calibri"/>
                        <a:ea typeface="Calibri"/>
                        <a:cs typeface="Times New Roman"/>
                      </a:endParaRPr>
                    </a:p>
                  </a:txBody>
                  <a:tcPr marL="68580" marR="68580" marT="0" marB="0" anchor="ctr"/>
                </a:tc>
                <a:tc hMerge="1">
                  <a:txBody>
                    <a:bodyPr/>
                    <a:lstStyle/>
                    <a:p>
                      <a:endParaRPr lang="en-GB"/>
                    </a:p>
                  </a:txBody>
                  <a:tcPr/>
                </a:tc>
                <a:tc gridSpan="2">
                  <a:txBody>
                    <a:bodyPr/>
                    <a:lstStyle/>
                    <a:p>
                      <a:pPr algn="l">
                        <a:lnSpc>
                          <a:spcPct val="115000"/>
                        </a:lnSpc>
                        <a:spcAft>
                          <a:spcPts val="0"/>
                        </a:spcAft>
                      </a:pPr>
                      <a:r>
                        <a:rPr lang="en-GB" sz="1400">
                          <a:effectLst/>
                        </a:rPr>
                        <a:t>Four+ Bed</a:t>
                      </a:r>
                      <a:endParaRPr lang="en-GB" sz="1400">
                        <a:effectLst/>
                        <a:latin typeface="Calibri"/>
                        <a:ea typeface="Calibri"/>
                        <a:cs typeface="Times New Roman"/>
                      </a:endParaRPr>
                    </a:p>
                  </a:txBody>
                  <a:tcPr marL="68580" marR="68580" marT="0" marB="0" anchor="ctr"/>
                </a:tc>
                <a:tc hMerge="1">
                  <a:txBody>
                    <a:bodyPr/>
                    <a:lstStyle/>
                    <a:p>
                      <a:endParaRPr lang="en-GB"/>
                    </a:p>
                  </a:txBody>
                  <a:tcPr/>
                </a:tc>
                <a:tc gridSpan="2">
                  <a:txBody>
                    <a:bodyPr/>
                    <a:lstStyle/>
                    <a:p>
                      <a:pPr algn="l">
                        <a:lnSpc>
                          <a:spcPct val="115000"/>
                        </a:lnSpc>
                        <a:spcAft>
                          <a:spcPts val="0"/>
                        </a:spcAft>
                      </a:pPr>
                      <a:r>
                        <a:rPr lang="en-GB" sz="1400">
                          <a:effectLst/>
                        </a:rPr>
                        <a:t>Total</a:t>
                      </a:r>
                      <a:endParaRPr lang="en-GB" sz="1400">
                        <a:effectLst/>
                        <a:latin typeface="Calibri"/>
                        <a:ea typeface="Calibri"/>
                        <a:cs typeface="Times New Roman"/>
                      </a:endParaRPr>
                    </a:p>
                  </a:txBody>
                  <a:tcPr marL="68580" marR="68580" marT="0" marB="0" anchor="ctr"/>
                </a:tc>
                <a:tc hMerge="1">
                  <a:txBody>
                    <a:bodyPr/>
                    <a:lstStyle/>
                    <a:p>
                      <a:endParaRPr lang="en-GB"/>
                    </a:p>
                  </a:txBody>
                  <a:tcPr/>
                </a:tc>
              </a:tr>
              <a:tr h="384200">
                <a:tc>
                  <a:txBody>
                    <a:bodyPr/>
                    <a:lstStyle/>
                    <a:p>
                      <a:pPr indent="-68580" algn="l">
                        <a:lnSpc>
                          <a:spcPct val="115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GB" sz="1400" dirty="0">
                          <a:effectLst/>
                        </a:rPr>
                        <a:t>Dwellings</a:t>
                      </a:r>
                      <a:endParaRPr lang="en-GB" sz="1400" dirty="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400" dirty="0">
                          <a:effectLst/>
                        </a:rPr>
                        <a:t>%</a:t>
                      </a:r>
                      <a:endParaRPr lang="en-GB" sz="1400" dirty="0">
                        <a:effectLst/>
                        <a:latin typeface="Calibri"/>
                        <a:ea typeface="Calibri"/>
                        <a:cs typeface="Times New Roman"/>
                      </a:endParaRPr>
                    </a:p>
                  </a:txBody>
                  <a:tcPr marL="0" marR="0" marT="0" marB="0" anchor="b"/>
                </a:tc>
                <a:tc>
                  <a:txBody>
                    <a:bodyPr/>
                    <a:lstStyle/>
                    <a:p>
                      <a:pPr algn="l">
                        <a:lnSpc>
                          <a:spcPct val="115000"/>
                        </a:lnSpc>
                        <a:spcAft>
                          <a:spcPts val="0"/>
                        </a:spcAft>
                      </a:pPr>
                      <a:r>
                        <a:rPr lang="en-GB" sz="1400" dirty="0">
                          <a:effectLst/>
                        </a:rPr>
                        <a:t>Dwellings</a:t>
                      </a:r>
                      <a:endParaRPr lang="en-GB" sz="1400" dirty="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400" dirty="0">
                          <a:effectLst/>
                        </a:rPr>
                        <a:t>%</a:t>
                      </a:r>
                      <a:endParaRPr lang="en-GB" sz="1400" dirty="0">
                        <a:effectLst/>
                        <a:latin typeface="Calibri"/>
                        <a:ea typeface="Calibri"/>
                        <a:cs typeface="Times New Roman"/>
                      </a:endParaRPr>
                    </a:p>
                  </a:txBody>
                  <a:tcPr marL="0" marR="0" marT="0" marB="0" anchor="b"/>
                </a:tc>
                <a:tc>
                  <a:txBody>
                    <a:bodyPr/>
                    <a:lstStyle/>
                    <a:p>
                      <a:pPr algn="l">
                        <a:lnSpc>
                          <a:spcPct val="115000"/>
                        </a:lnSpc>
                        <a:spcAft>
                          <a:spcPts val="0"/>
                        </a:spcAft>
                      </a:pPr>
                      <a:r>
                        <a:rPr lang="en-GB" sz="1400" dirty="0">
                          <a:effectLst/>
                        </a:rPr>
                        <a:t>Dwellings</a:t>
                      </a:r>
                      <a:endParaRPr lang="en-GB" sz="1400" dirty="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400" dirty="0">
                          <a:effectLst/>
                        </a:rPr>
                        <a:t>%</a:t>
                      </a:r>
                      <a:endParaRPr lang="en-GB" sz="1400" dirty="0">
                        <a:effectLst/>
                        <a:latin typeface="Calibri"/>
                        <a:ea typeface="Calibri"/>
                        <a:cs typeface="Times New Roman"/>
                      </a:endParaRPr>
                    </a:p>
                  </a:txBody>
                  <a:tcPr marL="0" marR="0" marT="0" marB="0" anchor="b"/>
                </a:tc>
                <a:tc>
                  <a:txBody>
                    <a:bodyPr/>
                    <a:lstStyle/>
                    <a:p>
                      <a:pPr algn="l">
                        <a:lnSpc>
                          <a:spcPct val="115000"/>
                        </a:lnSpc>
                        <a:spcAft>
                          <a:spcPts val="0"/>
                        </a:spcAft>
                      </a:pPr>
                      <a:r>
                        <a:rPr lang="en-GB" sz="1400" dirty="0">
                          <a:effectLst/>
                        </a:rPr>
                        <a:t>Dwellings</a:t>
                      </a:r>
                      <a:endParaRPr lang="en-GB" sz="1400" dirty="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400" dirty="0">
                          <a:effectLst/>
                        </a:rPr>
                        <a:t>%</a:t>
                      </a:r>
                      <a:endParaRPr lang="en-GB" sz="1400" dirty="0">
                        <a:effectLst/>
                        <a:latin typeface="Calibri"/>
                        <a:ea typeface="Calibri"/>
                        <a:cs typeface="Times New Roman"/>
                      </a:endParaRPr>
                    </a:p>
                  </a:txBody>
                  <a:tcPr marL="0" marR="0" marT="0" marB="0" anchor="b"/>
                </a:tc>
                <a:tc>
                  <a:txBody>
                    <a:bodyPr/>
                    <a:lstStyle/>
                    <a:p>
                      <a:pPr algn="l">
                        <a:lnSpc>
                          <a:spcPct val="115000"/>
                        </a:lnSpc>
                        <a:spcAft>
                          <a:spcPts val="0"/>
                        </a:spcAft>
                      </a:pPr>
                      <a:r>
                        <a:rPr lang="en-GB" sz="1400" dirty="0">
                          <a:effectLst/>
                        </a:rPr>
                        <a:t>Dwellings</a:t>
                      </a:r>
                      <a:endParaRPr lang="en-GB" sz="1400" dirty="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400" dirty="0">
                          <a:effectLst/>
                        </a:rPr>
                        <a:t>%</a:t>
                      </a:r>
                      <a:endParaRPr lang="en-GB" sz="1400" dirty="0">
                        <a:effectLst/>
                        <a:latin typeface="Calibri"/>
                        <a:ea typeface="Calibri"/>
                        <a:cs typeface="Times New Roman"/>
                      </a:endParaRPr>
                    </a:p>
                  </a:txBody>
                  <a:tcPr marL="0" marR="0" marT="0" marB="0" anchor="b"/>
                </a:tc>
              </a:tr>
              <a:tr h="542429">
                <a:tc>
                  <a:txBody>
                    <a:bodyPr/>
                    <a:lstStyle/>
                    <a:p>
                      <a:pPr marR="36195" indent="-68580" algn="l">
                        <a:lnSpc>
                          <a:spcPct val="115000"/>
                        </a:lnSpc>
                        <a:spcAft>
                          <a:spcPts val="0"/>
                        </a:spcAft>
                      </a:pPr>
                      <a:r>
                        <a:rPr lang="en-GB" sz="1400">
                          <a:effectLst/>
                        </a:rPr>
                        <a:t>Market</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4,150</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8.1</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tabLst>
                          <a:tab pos="509270" algn="r"/>
                        </a:tabLst>
                      </a:pPr>
                      <a:r>
                        <a:rPr lang="en-GB" sz="1400" dirty="0">
                          <a:effectLst/>
                        </a:rPr>
                        <a:t>	7,600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14.9</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8,850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17.3</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11,200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21.9</a:t>
                      </a:r>
                      <a:endParaRPr lang="en-GB" sz="140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a:effectLst/>
                        </a:rPr>
                        <a:t>31,800</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62.2</a:t>
                      </a:r>
                      <a:endParaRPr lang="en-GB" sz="1400">
                        <a:effectLst/>
                        <a:latin typeface="Calibri"/>
                        <a:ea typeface="Calibri"/>
                        <a:cs typeface="Times New Roman"/>
                      </a:endParaRPr>
                    </a:p>
                  </a:txBody>
                  <a:tcPr marL="0" marR="0" marT="0" marB="0"/>
                </a:tc>
              </a:tr>
              <a:tr h="542429">
                <a:tc>
                  <a:txBody>
                    <a:bodyPr/>
                    <a:lstStyle/>
                    <a:p>
                      <a:pPr marR="36195" indent="-68580" algn="l">
                        <a:lnSpc>
                          <a:spcPct val="115000"/>
                        </a:lnSpc>
                        <a:spcAft>
                          <a:spcPts val="0"/>
                        </a:spcAft>
                      </a:pPr>
                      <a:r>
                        <a:rPr lang="en-GB" sz="1400">
                          <a:effectLst/>
                        </a:rPr>
                        <a:t>Affordable</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3,350</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6.5</a:t>
                      </a:r>
                      <a:endParaRPr lang="en-GB" sz="140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8,100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15.8</a:t>
                      </a:r>
                      <a:endParaRPr lang="en-GB" sz="140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4,650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9.1</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3,150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6.2</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19,250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37.8</a:t>
                      </a:r>
                      <a:endParaRPr lang="en-GB" sz="1400">
                        <a:effectLst/>
                        <a:latin typeface="Calibri"/>
                        <a:ea typeface="Calibri"/>
                        <a:cs typeface="Times New Roman"/>
                      </a:endParaRPr>
                    </a:p>
                  </a:txBody>
                  <a:tcPr marL="0" marR="0" marT="0" marB="0"/>
                </a:tc>
              </a:tr>
              <a:tr h="542429">
                <a:tc>
                  <a:txBody>
                    <a:bodyPr/>
                    <a:lstStyle/>
                    <a:p>
                      <a:pPr marR="36195" indent="-68580" algn="l">
                        <a:lnSpc>
                          <a:spcPct val="115000"/>
                        </a:lnSpc>
                        <a:spcAft>
                          <a:spcPts val="0"/>
                        </a:spcAft>
                      </a:pPr>
                      <a:r>
                        <a:rPr lang="en-GB" sz="1400">
                          <a:effectLst/>
                        </a:rPr>
                        <a:t>Total </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7,500</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14.6</a:t>
                      </a:r>
                      <a:endParaRPr lang="en-GB" sz="140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a:effectLst/>
                        </a:rPr>
                        <a:t>15,700</a:t>
                      </a:r>
                      <a:endParaRPr lang="en-GB" sz="140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a:effectLst/>
                        </a:rPr>
                        <a:t>30.8</a:t>
                      </a:r>
                      <a:endParaRPr lang="en-GB" sz="140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13,500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26.3</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14,350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a:effectLst/>
                        </a:rPr>
                        <a:t>28.1</a:t>
                      </a:r>
                      <a:endParaRPr lang="en-GB" sz="1400" dirty="0">
                        <a:effectLst/>
                        <a:latin typeface="Calibri"/>
                        <a:ea typeface="Calibri"/>
                        <a:cs typeface="Times New Roman"/>
                      </a:endParaRPr>
                    </a:p>
                  </a:txBody>
                  <a:tcPr marL="0" marR="0" marT="0" marB="0"/>
                </a:tc>
                <a:tc>
                  <a:txBody>
                    <a:bodyPr/>
                    <a:lstStyle/>
                    <a:p>
                      <a:pPr marR="36195" algn="l">
                        <a:lnSpc>
                          <a:spcPct val="115000"/>
                        </a:lnSpc>
                        <a:spcAft>
                          <a:spcPts val="0"/>
                        </a:spcAft>
                      </a:pPr>
                      <a:r>
                        <a:rPr lang="en-GB" sz="1400" dirty="0">
                          <a:effectLst/>
                        </a:rPr>
                        <a:t>51,050</a:t>
                      </a:r>
                      <a:endParaRPr lang="en-GB" sz="1400" dirty="0">
                        <a:effectLst/>
                        <a:latin typeface="Calibri"/>
                        <a:ea typeface="Calibri"/>
                        <a:cs typeface="Times New Roman"/>
                      </a:endParaRPr>
                    </a:p>
                  </a:txBody>
                  <a:tcPr marL="68580" marR="68580" marT="0" marB="0"/>
                </a:tc>
                <a:tc>
                  <a:txBody>
                    <a:bodyPr/>
                    <a:lstStyle/>
                    <a:p>
                      <a:pPr marR="36195" algn="l">
                        <a:lnSpc>
                          <a:spcPct val="115000"/>
                        </a:lnSpc>
                        <a:spcAft>
                          <a:spcPts val="0"/>
                        </a:spcAft>
                      </a:pPr>
                      <a:r>
                        <a:rPr lang="en-GB" sz="1400" dirty="0" smtClean="0">
                          <a:effectLst/>
                        </a:rPr>
                        <a:t>100</a:t>
                      </a:r>
                      <a:endParaRPr lang="en-GB" sz="14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026735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6" y="-27386"/>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Housing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Density</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 name="Rectangle 7"/>
          <p:cNvSpPr>
            <a:spLocks noChangeArrowheads="1"/>
          </p:cNvSpPr>
          <p:nvPr/>
        </p:nvSpPr>
        <p:spPr bwMode="auto">
          <a:xfrm>
            <a:off x="516937" y="1556792"/>
            <a:ext cx="8136830" cy="50405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GB" altLang="en-US" sz="2000" dirty="0">
              <a:solidFill>
                <a:schemeClr val="bg1"/>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683568" y="1412777"/>
            <a:ext cx="7632848" cy="129614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eaLnBrk="1" hangingPunct="1">
              <a:lnSpc>
                <a:spcPct val="80000"/>
              </a:lnSpc>
              <a:buFont typeface="Wingdings" pitchFamily="2" charset="2"/>
              <a:buChar char="§"/>
            </a:pPr>
            <a:r>
              <a:rPr lang="en-GB" altLang="en-US" sz="1800" dirty="0" smtClean="0">
                <a:solidFill>
                  <a:schemeClr val="bg1"/>
                </a:solidFill>
                <a:latin typeface="+mj-lt"/>
                <a:ea typeface="Verdana" panose="020B0604030504040204" pitchFamily="34" charset="0"/>
                <a:cs typeface="Verdana" panose="020B0604030504040204" pitchFamily="34" charset="0"/>
              </a:rPr>
              <a:t>City Council’s ambition is to drive high density development in the City Centre and other transport corridors. </a:t>
            </a:r>
          </a:p>
          <a:p>
            <a:pPr eaLnBrk="1" hangingPunct="1">
              <a:lnSpc>
                <a:spcPct val="80000"/>
              </a:lnSpc>
              <a:buFont typeface="Wingdings" pitchFamily="2" charset="2"/>
              <a:buChar char="§"/>
            </a:pPr>
            <a:r>
              <a:rPr lang="en-GB" altLang="en-US" sz="1800" dirty="0" smtClean="0">
                <a:solidFill>
                  <a:schemeClr val="bg1"/>
                </a:solidFill>
                <a:latin typeface="+mj-lt"/>
                <a:ea typeface="Verdana" panose="020B0604030504040204" pitchFamily="34" charset="0"/>
                <a:cs typeface="Verdana" panose="020B0604030504040204" pitchFamily="34" charset="0"/>
              </a:rPr>
              <a:t>Monitoring </a:t>
            </a:r>
            <a:r>
              <a:rPr lang="en-GB" altLang="en-US" sz="1800" dirty="0">
                <a:solidFill>
                  <a:schemeClr val="bg1"/>
                </a:solidFill>
                <a:latin typeface="+mj-lt"/>
                <a:ea typeface="Verdana" panose="020B0604030504040204" pitchFamily="34" charset="0"/>
                <a:cs typeface="Verdana" panose="020B0604030504040204" pitchFamily="34" charset="0"/>
              </a:rPr>
              <a:t>has shown that they struck a good balance between being demanding yet deliverable.  </a:t>
            </a:r>
            <a:r>
              <a:rPr lang="en-GB" altLang="en-US" sz="1800" dirty="0" smtClean="0">
                <a:solidFill>
                  <a:schemeClr val="bg1"/>
                </a:solidFill>
                <a:latin typeface="+mj-lt"/>
                <a:ea typeface="Verdana" panose="020B0604030504040204" pitchFamily="34" charset="0"/>
                <a:cs typeface="Verdana" panose="020B0604030504040204" pitchFamily="34" charset="0"/>
              </a:rPr>
              <a:t>Policy TP29 scored positively in the SA.</a:t>
            </a:r>
          </a:p>
          <a:p>
            <a:pPr eaLnBrk="1" hangingPunct="1">
              <a:lnSpc>
                <a:spcPct val="80000"/>
              </a:lnSpc>
              <a:buFont typeface="Wingdings" pitchFamily="2" charset="2"/>
              <a:buChar char="§"/>
            </a:pPr>
            <a:r>
              <a:rPr lang="en-GB" altLang="en-US" sz="1800" dirty="0" smtClean="0">
                <a:solidFill>
                  <a:schemeClr val="bg1"/>
                </a:solidFill>
                <a:latin typeface="+mj-lt"/>
                <a:ea typeface="Verdana" panose="020B0604030504040204" pitchFamily="34" charset="0"/>
                <a:cs typeface="Verdana" panose="020B0604030504040204" pitchFamily="34" charset="0"/>
              </a:rPr>
              <a:t>Ambitious density requirements compared to other core cities. </a:t>
            </a:r>
            <a:endParaRPr lang="en-GB" altLang="en-US" sz="1800" dirty="0">
              <a:solidFill>
                <a:schemeClr val="bg1"/>
              </a:solidFill>
              <a:latin typeface="+mj-lt"/>
              <a:ea typeface="Verdana" panose="020B0604030504040204" pitchFamily="34" charset="0"/>
              <a:cs typeface="Verdana" panose="020B0604030504040204" pitchFamily="34" charset="0"/>
            </a:endParaRPr>
          </a:p>
          <a:p>
            <a:pPr eaLnBrk="1" hangingPunct="1">
              <a:lnSpc>
                <a:spcPct val="80000"/>
              </a:lnSpc>
              <a:buFont typeface="Wingdings" pitchFamily="2" charset="2"/>
              <a:buChar char="§"/>
            </a:pPr>
            <a:endParaRPr lang="en-GB" altLang="en-US" sz="1800" dirty="0">
              <a:solidFill>
                <a:schemeClr val="bg1"/>
              </a:solidFill>
              <a:latin typeface="+mj-lt"/>
            </a:endParaRPr>
          </a:p>
          <a:p>
            <a:pPr eaLnBrk="1" hangingPunct="1">
              <a:lnSpc>
                <a:spcPct val="80000"/>
              </a:lnSpc>
              <a:buFont typeface="Wingdings" pitchFamily="2" charset="2"/>
              <a:buChar char="§"/>
            </a:pPr>
            <a:endParaRPr lang="en-GB" altLang="en-US" sz="1800" dirty="0">
              <a:solidFill>
                <a:schemeClr val="bg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949876890"/>
              </p:ext>
            </p:extLst>
          </p:nvPr>
        </p:nvGraphicFramePr>
        <p:xfrm>
          <a:off x="516937" y="2756529"/>
          <a:ext cx="8375543" cy="3976413"/>
        </p:xfrm>
        <a:graphic>
          <a:graphicData uri="http://schemas.openxmlformats.org/drawingml/2006/table">
            <a:tbl>
              <a:tblPr firstRow="1" firstCol="1" bandRow="1">
                <a:tableStyleId>{21E4AEA4-8DFA-4A89-87EB-49C32662AFE0}</a:tableStyleId>
              </a:tblPr>
              <a:tblGrid>
                <a:gridCol w="1429358"/>
                <a:gridCol w="6946185"/>
              </a:tblGrid>
              <a:tr h="473884">
                <a:tc>
                  <a:txBody>
                    <a:bodyPr/>
                    <a:lstStyle/>
                    <a:p>
                      <a:pPr>
                        <a:lnSpc>
                          <a:spcPct val="100000"/>
                        </a:lnSpc>
                        <a:spcAft>
                          <a:spcPts val="0"/>
                        </a:spcAft>
                      </a:pPr>
                      <a:r>
                        <a:rPr lang="en-GB" sz="1400" dirty="0">
                          <a:effectLst/>
                        </a:rPr>
                        <a:t>Birmingham</a:t>
                      </a:r>
                      <a:endParaRPr lang="en-GB" sz="14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Minimum of 100 dph in the city centre, 50 dph in areas well served by public transport and  40 dph elsewhere.</a:t>
                      </a:r>
                      <a:endParaRPr lang="en-GB" sz="1400" dirty="0">
                        <a:effectLst/>
                        <a:latin typeface="Calibri"/>
                        <a:ea typeface="Calibri"/>
                        <a:cs typeface="Times New Roman"/>
                      </a:endParaRPr>
                    </a:p>
                  </a:txBody>
                  <a:tcPr marL="68580" marR="68580" marT="0" marB="0"/>
                </a:tc>
              </a:tr>
              <a:tr h="537955">
                <a:tc>
                  <a:txBody>
                    <a:bodyPr/>
                    <a:lstStyle/>
                    <a:p>
                      <a:pPr>
                        <a:lnSpc>
                          <a:spcPct val="100000"/>
                        </a:lnSpc>
                        <a:spcAft>
                          <a:spcPts val="0"/>
                        </a:spcAft>
                      </a:pPr>
                      <a:r>
                        <a:rPr lang="en-GB" sz="1400">
                          <a:effectLst/>
                        </a:rPr>
                        <a:t>Bristol</a:t>
                      </a:r>
                      <a:endParaRPr lang="en-GB"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Minimum of 50 dph. Higher densities in and around the city centre, close to other centres and along or close to main public transport routes (not specified).</a:t>
                      </a:r>
                      <a:endParaRPr lang="en-GB" sz="1400" dirty="0">
                        <a:effectLst/>
                        <a:latin typeface="Calibri"/>
                        <a:ea typeface="Calibri"/>
                        <a:cs typeface="Times New Roman"/>
                      </a:endParaRPr>
                    </a:p>
                  </a:txBody>
                  <a:tcPr marL="68580" marR="68580" marT="0" marB="0"/>
                </a:tc>
              </a:tr>
              <a:tr h="473884">
                <a:tc>
                  <a:txBody>
                    <a:bodyPr/>
                    <a:lstStyle/>
                    <a:p>
                      <a:pPr>
                        <a:lnSpc>
                          <a:spcPct val="100000"/>
                        </a:lnSpc>
                        <a:spcAft>
                          <a:spcPts val="0"/>
                        </a:spcAft>
                      </a:pPr>
                      <a:r>
                        <a:rPr lang="en-GB" sz="1400">
                          <a:effectLst/>
                        </a:rPr>
                        <a:t>Leeds </a:t>
                      </a:r>
                      <a:endParaRPr lang="en-GB"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City Centre and fringe - 65 dph, Other urban areas - 40 dph, Fringe urban areas - 35 dph, Smaller Settlements - 30 dph</a:t>
                      </a:r>
                      <a:endParaRPr lang="en-GB" sz="1400" dirty="0">
                        <a:effectLst/>
                        <a:latin typeface="Calibri"/>
                        <a:ea typeface="Calibri"/>
                        <a:cs typeface="Times New Roman"/>
                      </a:endParaRPr>
                    </a:p>
                  </a:txBody>
                  <a:tcPr marL="68580" marR="68580" marT="0" marB="0"/>
                </a:tc>
              </a:tr>
              <a:tr h="546255">
                <a:tc>
                  <a:txBody>
                    <a:bodyPr/>
                    <a:lstStyle/>
                    <a:p>
                      <a:pPr>
                        <a:lnSpc>
                          <a:spcPct val="100000"/>
                        </a:lnSpc>
                        <a:spcAft>
                          <a:spcPts val="0"/>
                        </a:spcAft>
                      </a:pPr>
                      <a:r>
                        <a:rPr lang="en-GB" sz="1400">
                          <a:effectLst/>
                        </a:rPr>
                        <a:t>Liverpool</a:t>
                      </a:r>
                      <a:endParaRPr lang="en-GB"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Suburban Areas:  30-50 dwellings per hectare, but lower will be allowed in particular circumstances. City Centre to higher density but not specified.</a:t>
                      </a:r>
                      <a:endParaRPr lang="en-GB" sz="1400" dirty="0">
                        <a:effectLst/>
                        <a:latin typeface="Calibri"/>
                        <a:ea typeface="Calibri"/>
                        <a:cs typeface="Times New Roman"/>
                      </a:endParaRPr>
                    </a:p>
                  </a:txBody>
                  <a:tcPr marL="68580" marR="68580" marT="0" marB="0"/>
                </a:tc>
              </a:tr>
              <a:tr h="473884">
                <a:tc>
                  <a:txBody>
                    <a:bodyPr/>
                    <a:lstStyle/>
                    <a:p>
                      <a:pPr>
                        <a:lnSpc>
                          <a:spcPct val="100000"/>
                        </a:lnSpc>
                        <a:spcAft>
                          <a:spcPts val="0"/>
                        </a:spcAft>
                      </a:pPr>
                      <a:r>
                        <a:rPr lang="en-GB" sz="1400" dirty="0">
                          <a:effectLst/>
                        </a:rPr>
                        <a:t>Manchester</a:t>
                      </a:r>
                      <a:endParaRPr lang="en-GB" sz="14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High density developments (over) are </a:t>
                      </a:r>
                      <a:r>
                        <a:rPr lang="en-GB" sz="1400" dirty="0" smtClean="0">
                          <a:effectLst/>
                        </a:rPr>
                        <a:t>City </a:t>
                      </a:r>
                      <a:r>
                        <a:rPr lang="en-GB" sz="1400" dirty="0">
                          <a:effectLst/>
                        </a:rPr>
                        <a:t>Centre and parts of the Regional Centre 75 dph. Inner Areas in North, East and Central generally around 40 dph. </a:t>
                      </a:r>
                      <a:endParaRPr lang="en-GB" sz="1400" dirty="0">
                        <a:effectLst/>
                        <a:latin typeface="Calibri"/>
                        <a:ea typeface="Calibri"/>
                        <a:cs typeface="Times New Roman"/>
                      </a:endParaRPr>
                    </a:p>
                  </a:txBody>
                  <a:tcPr marL="68580" marR="68580" marT="0" marB="0"/>
                </a:tc>
              </a:tr>
              <a:tr h="473884">
                <a:tc>
                  <a:txBody>
                    <a:bodyPr/>
                    <a:lstStyle/>
                    <a:p>
                      <a:pPr>
                        <a:lnSpc>
                          <a:spcPct val="100000"/>
                        </a:lnSpc>
                        <a:spcAft>
                          <a:spcPts val="0"/>
                        </a:spcAft>
                      </a:pPr>
                      <a:r>
                        <a:rPr lang="en-GB" sz="1400">
                          <a:effectLst/>
                        </a:rPr>
                        <a:t>Newcastle</a:t>
                      </a:r>
                      <a:endParaRPr lang="en-GB"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Between 30 and 50 dph. Higher densities will be permitted in locations with good public transport accessibility. Not below 30 dph.</a:t>
                      </a:r>
                      <a:endParaRPr lang="en-GB" sz="1400" dirty="0">
                        <a:effectLst/>
                        <a:latin typeface="Calibri"/>
                        <a:ea typeface="Calibri"/>
                        <a:cs typeface="Times New Roman"/>
                      </a:endParaRPr>
                    </a:p>
                  </a:txBody>
                  <a:tcPr marL="68580" marR="68580" marT="0" marB="0"/>
                </a:tc>
              </a:tr>
              <a:tr h="236942">
                <a:tc>
                  <a:txBody>
                    <a:bodyPr/>
                    <a:lstStyle/>
                    <a:p>
                      <a:pPr>
                        <a:lnSpc>
                          <a:spcPct val="100000"/>
                        </a:lnSpc>
                        <a:spcAft>
                          <a:spcPts val="0"/>
                        </a:spcAft>
                      </a:pPr>
                      <a:r>
                        <a:rPr lang="en-GB" sz="1400">
                          <a:effectLst/>
                        </a:rPr>
                        <a:t>Nottingham</a:t>
                      </a:r>
                      <a:endParaRPr lang="en-GB"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No prescriptive criteria.</a:t>
                      </a:r>
                      <a:endParaRPr lang="en-GB" sz="1400" dirty="0">
                        <a:effectLst/>
                        <a:latin typeface="Calibri"/>
                        <a:ea typeface="Calibri"/>
                        <a:cs typeface="Times New Roman"/>
                      </a:endParaRPr>
                    </a:p>
                  </a:txBody>
                  <a:tcPr marL="68580" marR="68580" marT="0" marB="0"/>
                </a:tc>
              </a:tr>
              <a:tr h="759725">
                <a:tc>
                  <a:txBody>
                    <a:bodyPr/>
                    <a:lstStyle/>
                    <a:p>
                      <a:pPr>
                        <a:lnSpc>
                          <a:spcPct val="100000"/>
                        </a:lnSpc>
                        <a:spcAft>
                          <a:spcPts val="0"/>
                        </a:spcAft>
                      </a:pPr>
                      <a:r>
                        <a:rPr lang="en-GB" sz="1400">
                          <a:effectLst/>
                        </a:rPr>
                        <a:t>Sheffield </a:t>
                      </a:r>
                      <a:endParaRPr lang="en-GB"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In or near to the City Centre – at least 70 dph, In or near to Meadowhall or a District Centre: 50 to 80 dph, Near to Supertram stops and high-frequency bus routes in the urban areas: 40 to 60 dph, Remaining parts of the urban area: 30 to 50 dph, Rural areas: 30 to 40dph</a:t>
                      </a:r>
                      <a:endParaRPr lang="en-GB"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6311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6" y="-27386"/>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Employment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Land</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 name="Rectangle 7"/>
          <p:cNvSpPr>
            <a:spLocks noChangeArrowheads="1"/>
          </p:cNvSpPr>
          <p:nvPr/>
        </p:nvSpPr>
        <p:spPr bwMode="auto">
          <a:xfrm>
            <a:off x="683568" y="1817440"/>
            <a:ext cx="7704856" cy="355577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Significant growth is forecast in the advanced manufacturing sector</a:t>
            </a: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Technical </a:t>
            </a:r>
            <a:r>
              <a:rPr lang="en-GB" altLang="en-US" sz="2000" dirty="0">
                <a:solidFill>
                  <a:schemeClr val="bg1"/>
                </a:solidFill>
                <a:latin typeface="+mj-lt"/>
                <a:cs typeface="Arial" panose="020B0604020202020204" pitchFamily="34" charset="0"/>
              </a:rPr>
              <a:t>s</a:t>
            </a:r>
            <a:r>
              <a:rPr lang="en-GB" altLang="en-US" sz="2000" dirty="0" smtClean="0">
                <a:solidFill>
                  <a:schemeClr val="bg1"/>
                </a:solidFill>
                <a:latin typeface="+mj-lt"/>
                <a:cs typeface="Arial" panose="020B0604020202020204" pitchFamily="34" charset="0"/>
              </a:rPr>
              <a:t>tudies suggested a requirement for 407 hectares of employment land over the Plan period</a:t>
            </a: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Largest employment site in the urban area safeguarded for an HS2 depot</a:t>
            </a: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Serious shortage of high quality sites to meet future needs</a:t>
            </a: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Current supply of high quality ‘Best </a:t>
            </a:r>
            <a:r>
              <a:rPr lang="en-GB" altLang="en-US" sz="2000" dirty="0">
                <a:solidFill>
                  <a:schemeClr val="bg1"/>
                </a:solidFill>
                <a:latin typeface="+mj-lt"/>
                <a:cs typeface="Arial" panose="020B0604020202020204" pitchFamily="34" charset="0"/>
              </a:rPr>
              <a:t>U</a:t>
            </a:r>
            <a:r>
              <a:rPr lang="en-GB" altLang="en-US" sz="2000" dirty="0" smtClean="0">
                <a:solidFill>
                  <a:schemeClr val="bg1"/>
                </a:solidFill>
                <a:latin typeface="+mj-lt"/>
                <a:cs typeface="Arial" panose="020B0604020202020204" pitchFamily="34" charset="0"/>
              </a:rPr>
              <a:t>rban Sites’ is 84 ha against a requirement of 224 ha</a:t>
            </a: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Limited opportunities within the urban area to address the shortfall</a:t>
            </a:r>
          </a:p>
          <a:p>
            <a:pPr eaLnBrk="1" hangingPunct="1">
              <a:buFont typeface="Wingdings" panose="05000000000000000000" pitchFamily="2" charset="2"/>
              <a:buChar char="§"/>
            </a:pPr>
            <a:endParaRPr lang="en-GB" altLang="en-US" sz="2000" dirty="0">
              <a:solidFill>
                <a:schemeClr val="bg1"/>
              </a:solidFill>
              <a:latin typeface="+mj-lt"/>
              <a:cs typeface="Arial" panose="020B0604020202020204" pitchFamily="34" charset="0"/>
            </a:endParaRPr>
          </a:p>
          <a:p>
            <a:pPr eaLnBrk="1" hangingPunct="1">
              <a:buFont typeface="Wingdings" panose="05000000000000000000" pitchFamily="2" charset="2"/>
              <a:buChar char="§"/>
            </a:pP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48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6" y="-27386"/>
            <a:ext cx="9144000" cy="1247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dirty="0" smtClean="0">
                <a:solidFill>
                  <a:schemeClr val="bg1"/>
                </a:solidFill>
                <a:latin typeface="Arial" panose="020B0604020202020204" pitchFamily="34" charset="0"/>
                <a:ea typeface="Verdana" panose="020B0604030504040204" pitchFamily="34" charset="0"/>
                <a:cs typeface="Arial" panose="020B0604020202020204" pitchFamily="34" charset="0"/>
              </a:rPr>
              <a:t>Strategic </a:t>
            </a:r>
            <a:r>
              <a:rPr lang="en-US" sz="2800" dirty="0" smtClean="0">
                <a:solidFill>
                  <a:srgbClr val="FF0000"/>
                </a:solidFill>
                <a:latin typeface="Arial" panose="020B0604020202020204" pitchFamily="34" charset="0"/>
                <a:ea typeface="Verdana" panose="020B0604030504040204" pitchFamily="34" charset="0"/>
                <a:cs typeface="Arial" panose="020B0604020202020204" pitchFamily="34" charset="0"/>
              </a:rPr>
              <a:t>Options</a:t>
            </a:r>
          </a:p>
        </p:txBody>
      </p:sp>
      <p:cxnSp>
        <p:nvCxnSpPr>
          <p:cNvPr id="6" name="Straight Connector 5"/>
          <p:cNvCxnSpPr/>
          <p:nvPr/>
        </p:nvCxnSpPr>
        <p:spPr>
          <a:xfrm>
            <a:off x="-72008" y="1220075"/>
            <a:ext cx="932452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 name="Rectangle 7"/>
          <p:cNvSpPr>
            <a:spLocks noChangeArrowheads="1"/>
          </p:cNvSpPr>
          <p:nvPr/>
        </p:nvSpPr>
        <p:spPr bwMode="auto">
          <a:xfrm>
            <a:off x="539552" y="1412776"/>
            <a:ext cx="8136830" cy="50405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sz="2000" dirty="0" smtClean="0">
                <a:solidFill>
                  <a:srgbClr val="FF0000"/>
                </a:solidFill>
                <a:latin typeface="+mj-lt"/>
                <a:ea typeface="Verdana" panose="020B0604030504040204" pitchFamily="34" charset="0"/>
                <a:cs typeface="Arial" panose="020B0604020202020204" pitchFamily="34" charset="0"/>
              </a:rPr>
              <a:t>Planning </a:t>
            </a:r>
            <a:r>
              <a:rPr lang="en-US" sz="2000" dirty="0">
                <a:solidFill>
                  <a:srgbClr val="FF0000"/>
                </a:solidFill>
                <a:latin typeface="+mj-lt"/>
                <a:ea typeface="Verdana" panose="020B0604030504040204" pitchFamily="34" charset="0"/>
                <a:cs typeface="Arial" panose="020B0604020202020204" pitchFamily="34" charset="0"/>
              </a:rPr>
              <a:t>for Birmingham’s Growing </a:t>
            </a:r>
            <a:r>
              <a:rPr lang="en-US" sz="2000" dirty="0" smtClean="0">
                <a:solidFill>
                  <a:srgbClr val="FF0000"/>
                </a:solidFill>
                <a:latin typeface="+mj-lt"/>
                <a:ea typeface="Verdana" panose="020B0604030504040204" pitchFamily="34" charset="0"/>
                <a:cs typeface="Arial" panose="020B0604020202020204" pitchFamily="34" charset="0"/>
              </a:rPr>
              <a:t>Population - Options </a:t>
            </a:r>
            <a:r>
              <a:rPr lang="en-US" sz="2000" dirty="0">
                <a:solidFill>
                  <a:srgbClr val="FF0000"/>
                </a:solidFill>
                <a:latin typeface="+mj-lt"/>
                <a:ea typeface="Verdana" panose="020B0604030504040204" pitchFamily="34" charset="0"/>
                <a:cs typeface="Arial" panose="020B0604020202020204" pitchFamily="34" charset="0"/>
              </a:rPr>
              <a:t>Consultation (2012) </a:t>
            </a:r>
            <a:r>
              <a:rPr lang="en-US" sz="2000" dirty="0" smtClean="0">
                <a:solidFill>
                  <a:srgbClr val="FF0000"/>
                </a:solidFill>
                <a:latin typeface="+mj-lt"/>
                <a:ea typeface="Verdana" panose="020B0604030504040204" pitchFamily="34" charset="0"/>
                <a:cs typeface="Arial" panose="020B0604020202020204" pitchFamily="34" charset="0"/>
              </a:rPr>
              <a:t> </a:t>
            </a:r>
            <a:endParaRPr lang="en-US" sz="2000" dirty="0">
              <a:solidFill>
                <a:srgbClr val="FF0000"/>
              </a:solidFill>
              <a:latin typeface="+mj-lt"/>
              <a:ea typeface="Verdana" panose="020B0604030504040204" pitchFamily="34" charset="0"/>
              <a:cs typeface="Arial" panose="020B0604020202020204" pitchFamily="34" charset="0"/>
            </a:endParaRP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Recognised that the City would struggle to meet its OAN</a:t>
            </a: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Considered options to increase capacity by further reviewing sources such as:</a:t>
            </a:r>
          </a:p>
          <a:p>
            <a:pPr marL="0" indent="0" eaLnBrk="1" hangingPunct="1">
              <a:buNone/>
            </a:pPr>
            <a:r>
              <a:rPr lang="en-GB" altLang="en-US" sz="2000" dirty="0">
                <a:solidFill>
                  <a:schemeClr val="bg1"/>
                </a:solidFill>
                <a:latin typeface="+mj-lt"/>
                <a:cs typeface="Arial" panose="020B0604020202020204" pitchFamily="34" charset="0"/>
              </a:rPr>
              <a:t> 	</a:t>
            </a:r>
            <a:r>
              <a:rPr lang="en-GB" altLang="en-US" sz="2000" dirty="0" smtClean="0">
                <a:solidFill>
                  <a:schemeClr val="bg1"/>
                </a:solidFill>
                <a:latin typeface="+mj-lt"/>
                <a:cs typeface="Arial" panose="020B0604020202020204" pitchFamily="34" charset="0"/>
              </a:rPr>
              <a:t>- open space </a:t>
            </a:r>
          </a:p>
          <a:p>
            <a:pPr marL="0" indent="0" eaLnBrk="1" hangingPunct="1">
              <a:buNone/>
            </a:pPr>
            <a:r>
              <a:rPr lang="en-GB" altLang="en-US" sz="2000" dirty="0">
                <a:solidFill>
                  <a:schemeClr val="bg1"/>
                </a:solidFill>
                <a:latin typeface="+mj-lt"/>
                <a:cs typeface="Arial" panose="020B0604020202020204" pitchFamily="34" charset="0"/>
              </a:rPr>
              <a:t>	</a:t>
            </a:r>
            <a:r>
              <a:rPr lang="en-GB" altLang="en-US" sz="2000" dirty="0" smtClean="0">
                <a:solidFill>
                  <a:schemeClr val="bg1"/>
                </a:solidFill>
                <a:latin typeface="+mj-lt"/>
                <a:cs typeface="Arial" panose="020B0604020202020204" pitchFamily="34" charset="0"/>
              </a:rPr>
              <a:t>- employment land</a:t>
            </a:r>
          </a:p>
          <a:p>
            <a:pPr marL="0" indent="0" eaLnBrk="1" hangingPunct="1">
              <a:buNone/>
            </a:pPr>
            <a:r>
              <a:rPr lang="en-GB" altLang="en-US" sz="2000" dirty="0">
                <a:solidFill>
                  <a:schemeClr val="bg1"/>
                </a:solidFill>
                <a:latin typeface="+mj-lt"/>
                <a:cs typeface="Arial" panose="020B0604020202020204" pitchFamily="34" charset="0"/>
              </a:rPr>
              <a:t>	</a:t>
            </a:r>
            <a:r>
              <a:rPr lang="en-GB" altLang="en-US" sz="2000" dirty="0" smtClean="0">
                <a:solidFill>
                  <a:schemeClr val="bg1"/>
                </a:solidFill>
                <a:latin typeface="+mj-lt"/>
                <a:cs typeface="Arial" panose="020B0604020202020204" pitchFamily="34" charset="0"/>
              </a:rPr>
              <a:t>- applying higher densities</a:t>
            </a:r>
          </a:p>
          <a:p>
            <a:pPr marL="0" indent="0" eaLnBrk="1" hangingPunct="1">
              <a:buNone/>
            </a:pPr>
            <a:endParaRPr lang="en-GB" altLang="en-US" sz="2000" dirty="0" smtClean="0">
              <a:solidFill>
                <a:schemeClr val="bg1"/>
              </a:solidFill>
              <a:latin typeface="+mj-lt"/>
              <a:cs typeface="Arial" panose="020B0604020202020204" pitchFamily="34" charset="0"/>
            </a:endParaRP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Concluded that no additional capacity could be identified without  unacceptable environmental and economic consequences. The Sustainability Appraisal informed this view.</a:t>
            </a:r>
          </a:p>
          <a:p>
            <a:pPr eaLnBrk="1" hangingPunct="1">
              <a:buFont typeface="Wingdings" panose="05000000000000000000" pitchFamily="2" charset="2"/>
              <a:buChar char="§"/>
            </a:pPr>
            <a:endParaRPr lang="en-GB" altLang="en-US" sz="2000" dirty="0" smtClean="0">
              <a:solidFill>
                <a:schemeClr val="bg1"/>
              </a:solidFill>
              <a:latin typeface="+mj-lt"/>
              <a:cs typeface="Arial" panose="020B0604020202020204" pitchFamily="34" charset="0"/>
            </a:endParaRPr>
          </a:p>
          <a:p>
            <a:pPr eaLnBrk="1" hangingPunct="1">
              <a:buFont typeface="Wingdings" panose="05000000000000000000" pitchFamily="2" charset="2"/>
              <a:buChar char="§"/>
            </a:pPr>
            <a:r>
              <a:rPr lang="en-GB" altLang="en-US" sz="2000" dirty="0" smtClean="0">
                <a:solidFill>
                  <a:schemeClr val="bg1"/>
                </a:solidFill>
                <a:latin typeface="+mj-lt"/>
                <a:cs typeface="Arial" panose="020B0604020202020204" pitchFamily="34" charset="0"/>
              </a:rPr>
              <a:t>The only remaining potential source of capacity was the Green Belt.</a:t>
            </a:r>
          </a:p>
          <a:p>
            <a:pPr marL="0" indent="0" eaLnBrk="1" hangingPunct="1">
              <a:buNone/>
            </a:pPr>
            <a:endParaRPr lang="en-GB" altLang="en-US" sz="2000" dirty="0" smtClean="0">
              <a:solidFill>
                <a:schemeClr val="bg1"/>
              </a:solidFill>
              <a:latin typeface="+mj-lt"/>
              <a:cs typeface="Arial" panose="020B0604020202020204" pitchFamily="34" charset="0"/>
            </a:endParaRPr>
          </a:p>
          <a:p>
            <a:pPr eaLnBrk="1" hangingPunct="1">
              <a:buFontTx/>
              <a:buChar char="-"/>
            </a:pPr>
            <a:endParaRPr lang="en-GB" altLang="en-US" sz="2000" dirty="0" smtClean="0">
              <a:solidFill>
                <a:schemeClr val="bg1"/>
              </a:solidFill>
              <a:latin typeface="+mj-lt"/>
              <a:cs typeface="Arial" panose="020B0604020202020204" pitchFamily="34" charset="0"/>
            </a:endParaRPr>
          </a:p>
          <a:p>
            <a:pPr eaLnBrk="1" hangingPunct="1">
              <a:buFontTx/>
              <a:buChar char="-"/>
            </a:pPr>
            <a:endParaRPr lang="en-GB" altLang="en-US" sz="20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319622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2D121B4D-5C2E-45DE-869B-1ED35C857B6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11585</TotalTime>
  <Words>1221</Words>
  <Application>Microsoft Office PowerPoint</Application>
  <PresentationFormat>On-screen Show (4:3)</PresentationFormat>
  <Paragraphs>242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Wingdings</vt:lpstr>
      <vt:lpstr>Times New Roman</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Avenir font testing</dc:title>
  <dc:creator>Ken Dovey</dc:creator>
  <cp:lastModifiedBy>Tim Hayward</cp:lastModifiedBy>
  <cp:revision>290</cp:revision>
  <cp:lastPrinted>2015-06-03T14:53:03Z</cp:lastPrinted>
  <dcterms:created xsi:type="dcterms:W3CDTF">2015-01-28T16:49:28Z</dcterms:created>
  <dcterms:modified xsi:type="dcterms:W3CDTF">2017-02-22T09:24:53Z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8e948e20-9ab1-4781-ac87-9c62069065ec</vt:lpwstr>
  </property>
  <property fmtid="{D5CDD505-2E9C-101B-9397-08002B2CF9AE}" pid="3" name="bjSaver">
    <vt:lpwstr>6enAC7UWST0+RGOMRmUiMv861S3YgK0v</vt:lpwstr>
  </property>
  <property fmtid="{D5CDD505-2E9C-101B-9397-08002B2CF9AE}" pid="4" name="bjDocumentSecurityLabel">
    <vt:lpwstr>No Marking</vt:lpwstr>
  </property>
</Properties>
</file>